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39"/>
  </p:notesMasterIdLst>
  <p:sldIdLst>
    <p:sldId id="324" r:id="rId2"/>
    <p:sldId id="319" r:id="rId3"/>
    <p:sldId id="599" r:id="rId4"/>
    <p:sldId id="628" r:id="rId5"/>
    <p:sldId id="629" r:id="rId6"/>
    <p:sldId id="622" r:id="rId7"/>
    <p:sldId id="350" r:id="rId8"/>
    <p:sldId id="329" r:id="rId9"/>
    <p:sldId id="327" r:id="rId10"/>
    <p:sldId id="331" r:id="rId11"/>
    <p:sldId id="332" r:id="rId12"/>
    <p:sldId id="333" r:id="rId13"/>
    <p:sldId id="330" r:id="rId14"/>
    <p:sldId id="335" r:id="rId15"/>
    <p:sldId id="342" r:id="rId16"/>
    <p:sldId id="343" r:id="rId17"/>
    <p:sldId id="340" r:id="rId18"/>
    <p:sldId id="341" r:id="rId19"/>
    <p:sldId id="344" r:id="rId20"/>
    <p:sldId id="345" r:id="rId21"/>
    <p:sldId id="346" r:id="rId22"/>
    <p:sldId id="347" r:id="rId23"/>
    <p:sldId id="626" r:id="rId24"/>
    <p:sldId id="614" r:id="rId25"/>
    <p:sldId id="338" r:id="rId26"/>
    <p:sldId id="608" r:id="rId27"/>
    <p:sldId id="607" r:id="rId28"/>
    <p:sldId id="627" r:id="rId29"/>
    <p:sldId id="613" r:id="rId30"/>
    <p:sldId id="625" r:id="rId31"/>
    <p:sldId id="610" r:id="rId32"/>
    <p:sldId id="617" r:id="rId33"/>
    <p:sldId id="618" r:id="rId34"/>
    <p:sldId id="619" r:id="rId35"/>
    <p:sldId id="502" r:id="rId36"/>
    <p:sldId id="621" r:id="rId37"/>
    <p:sldId id="623" r:id="rId38"/>
  </p:sldIdLst>
  <p:sldSz cx="9144000" cy="6858000" type="screen4x3"/>
  <p:notesSz cx="7010400" cy="92964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901A663-4CFA-4F5C-92A3-7C9D0D71180C}">
          <p14:sldIdLst>
            <p14:sldId id="324"/>
            <p14:sldId id="319"/>
            <p14:sldId id="599"/>
          </p14:sldIdLst>
        </p14:section>
        <p14:section name="Sección sin título" id="{F4BCEAFE-9821-4C67-8E0B-80FA15A983E2}">
          <p14:sldIdLst>
            <p14:sldId id="628"/>
            <p14:sldId id="629"/>
            <p14:sldId id="622"/>
            <p14:sldId id="350"/>
            <p14:sldId id="329"/>
            <p14:sldId id="327"/>
            <p14:sldId id="331"/>
            <p14:sldId id="332"/>
            <p14:sldId id="333"/>
            <p14:sldId id="330"/>
            <p14:sldId id="335"/>
            <p14:sldId id="342"/>
            <p14:sldId id="343"/>
            <p14:sldId id="340"/>
            <p14:sldId id="341"/>
            <p14:sldId id="344"/>
            <p14:sldId id="345"/>
            <p14:sldId id="346"/>
            <p14:sldId id="347"/>
            <p14:sldId id="626"/>
            <p14:sldId id="614"/>
            <p14:sldId id="338"/>
            <p14:sldId id="608"/>
            <p14:sldId id="607"/>
            <p14:sldId id="627"/>
            <p14:sldId id="613"/>
            <p14:sldId id="625"/>
            <p14:sldId id="610"/>
            <p14:sldId id="617"/>
            <p14:sldId id="618"/>
            <p14:sldId id="619"/>
            <p14:sldId id="502"/>
            <p14:sldId id="621"/>
            <p14:sldId id="623"/>
          </p14:sldIdLst>
        </p14:section>
      </p14:sectionLst>
    </p:ext>
    <p:ext uri="{EFAFB233-063F-42B5-8137-9DF3F51BA10A}">
      <p15:sldGuideLst xmlns:p15="http://schemas.microsoft.com/office/powerpoint/2012/main">
        <p15:guide id="1" orient="horz" pos="2789" userDrawn="1">
          <p15:clr>
            <a:srgbClr val="A4A3A4"/>
          </p15:clr>
        </p15:guide>
        <p15:guide id="2" pos="2880" userDrawn="1">
          <p15:clr>
            <a:srgbClr val="A4A3A4"/>
          </p15:clr>
        </p15:guide>
        <p15:guide id="3" orient="horz" pos="20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Zúñiga Quevedo" initials="PZQ" lastIdx="4" clrIdx="0"/>
  <p:cmAuthor id="2" name="Sebastian Elgueta" initials="SE" lastIdx="20" clrIdx="1"/>
  <p:cmAuthor id="3" name="Paola Jara Martin" initials="PJM" lastIdx="8" clrIdx="2"/>
  <p:cmAuthor id="4" name="Ariel Espinoza G." initials="AEG" lastIdx="15" clrIdx="3"/>
  <p:cmAuthor id="5" name="Pablo Aguirre Hörmann" initials="PAH" lastIdx="0" clrIdx="4">
    <p:extLst>
      <p:ext uri="{19B8F6BF-5375-455C-9EA6-DF929625EA0E}">
        <p15:presenceInfo xmlns:p15="http://schemas.microsoft.com/office/powerpoint/2012/main" userId="S-1-5-21-3284860813-3422782453-1684473521-157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67F"/>
    <a:srgbClr val="C67373"/>
    <a:srgbClr val="004E88"/>
    <a:srgbClr val="3B484F"/>
    <a:srgbClr val="6580BF"/>
    <a:srgbClr val="788CA5"/>
    <a:srgbClr val="0A4D9D"/>
    <a:srgbClr val="4A5960"/>
    <a:srgbClr val="3692CC"/>
    <a:srgbClr val="F670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81761" autoAdjust="0"/>
  </p:normalViewPr>
  <p:slideViewPr>
    <p:cSldViewPr snapToGrid="0" snapToObjects="1">
      <p:cViewPr varScale="1">
        <p:scale>
          <a:sx n="70" d="100"/>
          <a:sy n="70" d="100"/>
        </p:scale>
        <p:origin x="1709" y="48"/>
      </p:cViewPr>
      <p:guideLst>
        <p:guide orient="horz" pos="2789"/>
        <p:guide pos="2880"/>
        <p:guide orient="horz" pos="2092"/>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s-CL" dirty="0"/>
          </a:p>
        </p:txBody>
      </p:sp>
      <p:sp>
        <p:nvSpPr>
          <p:cNvPr id="3" name="Marcador de fecha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CEA4ECF-AC56-4A05-9C91-300111788F89}" type="datetimeFigureOut">
              <a:rPr lang="es-CL" smtClean="0"/>
              <a:t>09-06-2020</a:t>
            </a:fld>
            <a:endParaRPr lang="es-CL" dirty="0"/>
          </a:p>
        </p:txBody>
      </p:sp>
      <p:sp>
        <p:nvSpPr>
          <p:cNvPr id="4" name="Marcador de imagen de diapositiva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s-CL" dirty="0"/>
          </a:p>
        </p:txBody>
      </p:sp>
      <p:sp>
        <p:nvSpPr>
          <p:cNvPr id="5" name="Marcador de notas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1C1881B-0669-45BA-9693-5167590FD6E8}" type="slidenum">
              <a:rPr lang="es-CL" smtClean="0"/>
              <a:t>‹Nº›</a:t>
            </a:fld>
            <a:endParaRPr lang="es-CL" dirty="0"/>
          </a:p>
        </p:txBody>
      </p:sp>
    </p:spTree>
    <p:extLst>
      <p:ext uri="{BB962C8B-B14F-4D97-AF65-F5344CB8AC3E}">
        <p14:creationId xmlns:p14="http://schemas.microsoft.com/office/powerpoint/2010/main" val="3255634582"/>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4"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8" algn="l" defTabSz="9143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419" dirty="0"/>
              <a:t>3 preguntas en </a:t>
            </a:r>
            <a:r>
              <a:rPr lang="es-419" dirty="0" err="1"/>
              <a:t>mentimeter</a:t>
            </a:r>
            <a:endParaRPr lang="es-419" dirty="0"/>
          </a:p>
          <a:p>
            <a:pPr marL="171450" indent="-171450">
              <a:buFontTx/>
              <a:buChar char="-"/>
            </a:pPr>
            <a:r>
              <a:rPr lang="es-419" dirty="0"/>
              <a:t>Agradecer a </a:t>
            </a:r>
            <a:r>
              <a:rPr lang="es-419" dirty="0" err="1"/>
              <a:t>Goblab</a:t>
            </a:r>
            <a:r>
              <a:rPr lang="es-419" dirty="0"/>
              <a:t> y Centro de Economía y Política Regional</a:t>
            </a:r>
          </a:p>
          <a:p>
            <a:pPr marL="171450" indent="-171450">
              <a:buFontTx/>
              <a:buChar char="-"/>
            </a:pPr>
            <a:r>
              <a:rPr lang="es-419" dirty="0"/>
              <a:t>Charla hecha anteriormente pero primera vez de forma remota</a:t>
            </a:r>
          </a:p>
          <a:p>
            <a:pPr marL="171450" indent="-171450">
              <a:buFontTx/>
              <a:buChar char="-"/>
            </a:pPr>
            <a:r>
              <a:rPr lang="es-419" dirty="0"/>
              <a:t>Dejo mi correo en caso de que quieran seguir profundizando en algunas cosas o tengan dudas</a:t>
            </a:r>
          </a:p>
          <a:p>
            <a:pPr marL="171450" indent="-171450">
              <a:buFontTx/>
              <a:buChar char="-"/>
            </a:pPr>
            <a:r>
              <a:rPr lang="es-419" dirty="0"/>
              <a:t>Esta charla no necesita que tengan experiencia programando… pero si la tienen podrán quizás sacar buenas ideas y si no lo hacen quizás se entusiasman o entusiasman gente de sus equipos.</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1</a:t>
            </a:fld>
            <a:endParaRPr lang="es-CL" dirty="0"/>
          </a:p>
        </p:txBody>
      </p:sp>
    </p:spTree>
    <p:extLst>
      <p:ext uri="{BB962C8B-B14F-4D97-AF65-F5344CB8AC3E}">
        <p14:creationId xmlns:p14="http://schemas.microsoft.com/office/powerpoint/2010/main" val="18062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Entonces la idea general es esta…. Desde las bases de datos capturamos el dato en R para luego generar documentos. Y esto lo tenemos automatizado en una máquina para que todos los días se actualice y así cada día los documentos tengan la </a:t>
            </a:r>
            <a:r>
              <a:rPr lang="es-419" dirty="0" err="1"/>
              <a:t>últim</a:t>
            </a:r>
            <a:r>
              <a:rPr lang="es-419" dirty="0"/>
              <a:t> información disponible</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26</a:t>
            </a:fld>
            <a:endParaRPr lang="es-CL" dirty="0"/>
          </a:p>
        </p:txBody>
      </p:sp>
    </p:spTree>
    <p:extLst>
      <p:ext uri="{BB962C8B-B14F-4D97-AF65-F5344CB8AC3E}">
        <p14:creationId xmlns:p14="http://schemas.microsoft.com/office/powerpoint/2010/main" val="197891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Ahora bien en nuestro caso no trabajaremos claramente con las bases de dato de la SMA sino que con unas planillas que simularan esta idea de tener distintas fuentes de información que juntaremos. Recordemos que los datos no son reales.</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27</a:t>
            </a:fld>
            <a:endParaRPr lang="es-CL" dirty="0"/>
          </a:p>
        </p:txBody>
      </p:sp>
    </p:spTree>
    <p:extLst>
      <p:ext uri="{BB962C8B-B14F-4D97-AF65-F5344CB8AC3E}">
        <p14:creationId xmlns:p14="http://schemas.microsoft.com/office/powerpoint/2010/main" val="374710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Pero si alguien quiere profundizar o replicar lo que les muestro, pueden ir nuevamente a esa web y hacer la descarga del material. Si nunca han usado R no lo hagan. </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28</a:t>
            </a:fld>
            <a:endParaRPr lang="es-CL" dirty="0"/>
          </a:p>
        </p:txBody>
      </p:sp>
    </p:spTree>
    <p:extLst>
      <p:ext uri="{BB962C8B-B14F-4D97-AF65-F5344CB8AC3E}">
        <p14:creationId xmlns:p14="http://schemas.microsoft.com/office/powerpoint/2010/main" val="617561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1C1881B-0669-45BA-9693-5167590FD6E8}" type="slidenum">
              <a:rPr lang="es-CL" smtClean="0"/>
              <a:t>33</a:t>
            </a:fld>
            <a:endParaRPr lang="es-CL" dirty="0"/>
          </a:p>
        </p:txBody>
      </p:sp>
    </p:spTree>
    <p:extLst>
      <p:ext uri="{BB962C8B-B14F-4D97-AF65-F5344CB8AC3E}">
        <p14:creationId xmlns:p14="http://schemas.microsoft.com/office/powerpoint/2010/main" val="182295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Cabe mencionar que este tipo de proyectos difícilmente serán iniciativas que no dependan del trabajo de toda una institución. En el caso de la SMA, este tipo de productos salen desde el área de análisis e inteligencia de negocios pero dependen totalmente del trabajo y el equipo de desarrollo y </a:t>
            </a:r>
            <a:r>
              <a:rPr lang="es-419" dirty="0" err="1"/>
              <a:t>manteción</a:t>
            </a:r>
            <a:r>
              <a:rPr lang="es-419" dirty="0"/>
              <a:t> de sistemas y de infraestructura y redes.</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35</a:t>
            </a:fld>
            <a:endParaRPr lang="es-CL" dirty="0"/>
          </a:p>
        </p:txBody>
      </p:sp>
    </p:spTree>
    <p:extLst>
      <p:ext uri="{BB962C8B-B14F-4D97-AF65-F5344CB8AC3E}">
        <p14:creationId xmlns:p14="http://schemas.microsoft.com/office/powerpoint/2010/main" val="3499402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419" sz="800" dirty="0"/>
              <a:t>La </a:t>
            </a:r>
            <a:r>
              <a:rPr lang="es-419" sz="100" dirty="0"/>
              <a:t>presentación está compuesta por cinco partes:</a:t>
            </a:r>
          </a:p>
          <a:p>
            <a:pPr marL="628628" lvl="1" indent="-171450">
              <a:buFontTx/>
              <a:buChar char="-"/>
            </a:pPr>
            <a:r>
              <a:rPr lang="es-419" sz="100" dirty="0"/>
              <a:t>Primero una pequeña motivación de porque sería importante el poder automatizar algunas tareas</a:t>
            </a:r>
          </a:p>
          <a:p>
            <a:pPr marL="628628" lvl="1" indent="-171450">
              <a:buFontTx/>
              <a:buChar char="-"/>
            </a:pPr>
            <a:r>
              <a:rPr lang="es-419" sz="100" dirty="0"/>
              <a:t>Luego una breve explicación para aquellas personas que no conozcan lo que es R, </a:t>
            </a:r>
            <a:r>
              <a:rPr lang="es-419" sz="100" dirty="0" err="1"/>
              <a:t>RStudio</a:t>
            </a:r>
            <a:r>
              <a:rPr lang="es-419" sz="100" dirty="0"/>
              <a:t>, y/o R </a:t>
            </a:r>
            <a:r>
              <a:rPr lang="es-419" sz="100" dirty="0" err="1"/>
              <a:t>Markdown</a:t>
            </a:r>
            <a:endParaRPr lang="es-419" sz="100" dirty="0"/>
          </a:p>
          <a:p>
            <a:pPr marL="628628" lvl="1" indent="-171450">
              <a:buFontTx/>
              <a:buChar char="-"/>
            </a:pPr>
            <a:r>
              <a:rPr lang="es-419" sz="100" dirty="0"/>
              <a:t>Después algunas de </a:t>
            </a:r>
            <a:r>
              <a:rPr lang="es-419" sz="500" dirty="0"/>
              <a:t>las características que R </a:t>
            </a:r>
            <a:r>
              <a:rPr lang="es-419" sz="500" dirty="0" err="1"/>
              <a:t>Markdown</a:t>
            </a:r>
            <a:r>
              <a:rPr lang="es-419" sz="500" dirty="0"/>
              <a:t> tiene y que nos facilita la generación de documentos automáticos</a:t>
            </a:r>
          </a:p>
          <a:p>
            <a:pPr marL="628628" lvl="1" indent="-171450">
              <a:buFontTx/>
              <a:buChar char="-"/>
            </a:pPr>
            <a:r>
              <a:rPr lang="es-419" sz="800" dirty="0"/>
              <a:t>Teniendo esto claro les mostraré un ejemplo de reporte generado a partir de la experiencia de un proyecto en particular de la Superintendencia</a:t>
            </a:r>
          </a:p>
          <a:p>
            <a:pPr marL="628628" lvl="1" indent="-171450">
              <a:buFontTx/>
              <a:buChar char="-"/>
            </a:pPr>
            <a:r>
              <a:rPr lang="es-419" sz="800" dirty="0"/>
              <a:t>Finalmente les quiero mostrar otras tantas posibilidades que hay para la automatización usando R como centro o bien como complemento con otras herramientas</a:t>
            </a:r>
          </a:p>
          <a:p>
            <a:pPr marL="457178" lvl="1" indent="0">
              <a:buFontTx/>
              <a:buNone/>
            </a:pPr>
            <a:endParaRPr lang="es-419" sz="800" dirty="0"/>
          </a:p>
          <a:p>
            <a:pPr marL="457178" lvl="1" indent="0">
              <a:buFontTx/>
              <a:buNone/>
            </a:pPr>
            <a:endParaRPr lang="es-419" sz="800" dirty="0"/>
          </a:p>
        </p:txBody>
      </p:sp>
      <p:sp>
        <p:nvSpPr>
          <p:cNvPr id="4" name="Marcador de número de diapositiva 3"/>
          <p:cNvSpPr>
            <a:spLocks noGrp="1"/>
          </p:cNvSpPr>
          <p:nvPr>
            <p:ph type="sldNum" sz="quarter" idx="5"/>
          </p:nvPr>
        </p:nvSpPr>
        <p:spPr/>
        <p:txBody>
          <a:bodyPr/>
          <a:lstStyle/>
          <a:p>
            <a:fld id="{01C1881B-0669-45BA-9693-5167590FD6E8}" type="slidenum">
              <a:rPr lang="es-CL" smtClean="0"/>
              <a:t>2</a:t>
            </a:fld>
            <a:endParaRPr lang="es-CL" dirty="0"/>
          </a:p>
        </p:txBody>
      </p:sp>
    </p:spTree>
    <p:extLst>
      <p:ext uri="{BB962C8B-B14F-4D97-AF65-F5344CB8AC3E}">
        <p14:creationId xmlns:p14="http://schemas.microsoft.com/office/powerpoint/2010/main" val="50251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Dado que hay gente que tiene algo de experiencia con R… si van a este link pueden descargar el material para poder replicar el ejemplo que les mostraré más adelante. </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3</a:t>
            </a:fld>
            <a:endParaRPr lang="es-CL" dirty="0"/>
          </a:p>
        </p:txBody>
      </p:sp>
    </p:spTree>
    <p:extLst>
      <p:ext uri="{BB962C8B-B14F-4D97-AF65-F5344CB8AC3E}">
        <p14:creationId xmlns:p14="http://schemas.microsoft.com/office/powerpoint/2010/main" val="206728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Tiempo: en el largo plazo esto nos ahorrará tiempo. Importante mencionar que en el largo plazo ya que acá no lo estoy explicitando en la diapositiva pero es importante identificar cuando es necesario generar la automatización debido a que el desarrollo mismo consume tiempo. </a:t>
            </a:r>
          </a:p>
          <a:p>
            <a:endParaRPr lang="es-419" dirty="0"/>
          </a:p>
          <a:p>
            <a:r>
              <a:rPr lang="es-419" dirty="0"/>
              <a:t>Minimizar errores: el escribir reportes, copiar figuras, tablas, datos de Excel a Word por ejemplo tiene alto potencial de error de manipulación. La automatización nos minimizará esos errores… pero también podrá exponer otros errores como lo son los de la misma fuente.</a:t>
            </a:r>
          </a:p>
          <a:p>
            <a:endParaRPr lang="es-419" dirty="0"/>
          </a:p>
          <a:p>
            <a:r>
              <a:rPr lang="es-419" dirty="0"/>
              <a:t>Mejorar gestión: los dos puntos anterior en si ayudan a mejorar la gestión ya que podemos tener a las personas ocupando el tiempo en tareas no tediosas ni repetitivas y además con análisis más efectivos o con mayor potencial al tener menos errores. </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4</a:t>
            </a:fld>
            <a:endParaRPr lang="es-CL" dirty="0"/>
          </a:p>
        </p:txBody>
      </p:sp>
    </p:spTree>
    <p:extLst>
      <p:ext uri="{BB962C8B-B14F-4D97-AF65-F5344CB8AC3E}">
        <p14:creationId xmlns:p14="http://schemas.microsoft.com/office/powerpoint/2010/main" val="164145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Probablemente muchos escucharon hablar del INE la semana pasada debido al IPC negativo que se experimentó durante mayo. </a:t>
            </a:r>
          </a:p>
          <a:p>
            <a:endParaRPr lang="es-419" dirty="0"/>
          </a:p>
          <a:p>
            <a:r>
              <a:rPr lang="es-419" dirty="0"/>
              <a:t>Este es el boletín que produce mensualmente el INE con la información sobre la inflación. Este proceso es bastante complejo (de hecho hay un manual metodológico de más de 100 </a:t>
            </a:r>
            <a:r>
              <a:rPr lang="es-419" dirty="0" err="1"/>
              <a:t>pag</a:t>
            </a:r>
            <a:r>
              <a:rPr lang="es-419" dirty="0"/>
              <a:t>) pero básicamente se recopila información de precios según distintas categorías y luego se calcula la variación. Esa información me imagino que luego la tomaba una persona e iba redactando este documento, generando las figuras, rellenando, </a:t>
            </a:r>
            <a:r>
              <a:rPr lang="es-419" dirty="0" err="1"/>
              <a:t>etc</a:t>
            </a:r>
            <a:r>
              <a:rPr lang="es-419" dirty="0"/>
              <a:t>… para luego pasar a revisión.</a:t>
            </a:r>
          </a:p>
          <a:p>
            <a:endParaRPr lang="es-419" dirty="0"/>
          </a:p>
          <a:p>
            <a:r>
              <a:rPr lang="es-419" dirty="0"/>
              <a:t>Este es un caso ejemplo para automatizar… y de hecho….</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5</a:t>
            </a:fld>
            <a:endParaRPr lang="es-CL" dirty="0"/>
          </a:p>
        </p:txBody>
      </p:sp>
    </p:spTree>
    <p:extLst>
      <p:ext uri="{BB962C8B-B14F-4D97-AF65-F5344CB8AC3E}">
        <p14:creationId xmlns:p14="http://schemas.microsoft.com/office/powerpoint/2010/main" val="63551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El ejemplo que les mostré es el primer boletín de IPC automatizado y en esta nota de prensa hacen mucho énfasis en como se reducen los tiempos de elaboración además de minimizar los errores.</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6</a:t>
            </a:fld>
            <a:endParaRPr lang="es-CL" dirty="0"/>
          </a:p>
        </p:txBody>
      </p:sp>
    </p:spTree>
    <p:extLst>
      <p:ext uri="{BB962C8B-B14F-4D97-AF65-F5344CB8AC3E}">
        <p14:creationId xmlns:p14="http://schemas.microsoft.com/office/powerpoint/2010/main" val="236278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En esta charla les mostraré un reporte más o menos de la misma idea que el del INE. Un reporte de unas pocas </a:t>
            </a:r>
            <a:r>
              <a:rPr lang="es-419" dirty="0" err="1"/>
              <a:t>pag</a:t>
            </a:r>
            <a:r>
              <a:rPr lang="es-419" dirty="0"/>
              <a:t> con algunos gráficos, tablas, y algo de texto.</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7</a:t>
            </a:fld>
            <a:endParaRPr lang="es-CL" dirty="0"/>
          </a:p>
        </p:txBody>
      </p:sp>
    </p:spTree>
    <p:extLst>
      <p:ext uri="{BB962C8B-B14F-4D97-AF65-F5344CB8AC3E}">
        <p14:creationId xmlns:p14="http://schemas.microsoft.com/office/powerpoint/2010/main" val="3577018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Ahora bien… yo no sé cómo lo hicieron en el INE pero me atrevería a decir que tuvieron que pasar por algo como esto también. Y esta es la herramienta que les quiero mostrar hoy para la generación de reportes.</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8</a:t>
            </a:fld>
            <a:endParaRPr lang="es-CL" dirty="0"/>
          </a:p>
        </p:txBody>
      </p:sp>
    </p:spTree>
    <p:extLst>
      <p:ext uri="{BB962C8B-B14F-4D97-AF65-F5344CB8AC3E}">
        <p14:creationId xmlns:p14="http://schemas.microsoft.com/office/powerpoint/2010/main" val="32887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Entonces, lo que haremos es crear un documento con distintas partes… no entraré en detalle de esto.. Quiero solo mostrarles la idea…</a:t>
            </a:r>
          </a:p>
        </p:txBody>
      </p:sp>
      <p:sp>
        <p:nvSpPr>
          <p:cNvPr id="4" name="Marcador de número de diapositiva 3"/>
          <p:cNvSpPr>
            <a:spLocks noGrp="1"/>
          </p:cNvSpPr>
          <p:nvPr>
            <p:ph type="sldNum" sz="quarter" idx="5"/>
          </p:nvPr>
        </p:nvSpPr>
        <p:spPr/>
        <p:txBody>
          <a:bodyPr/>
          <a:lstStyle/>
          <a:p>
            <a:fld id="{01C1881B-0669-45BA-9693-5167590FD6E8}" type="slidenum">
              <a:rPr lang="es-CL" smtClean="0"/>
              <a:t>25</a:t>
            </a:fld>
            <a:endParaRPr lang="es-CL" dirty="0"/>
          </a:p>
        </p:txBody>
      </p:sp>
    </p:spTree>
    <p:extLst>
      <p:ext uri="{BB962C8B-B14F-4D97-AF65-F5344CB8AC3E}">
        <p14:creationId xmlns:p14="http://schemas.microsoft.com/office/powerpoint/2010/main" val="359040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3F9A1-B4AA-4CB4-8FCC-F82D68BFA78F}"/>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C5107E4F-3D4D-4E3E-8799-01C576FDDF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AC9F87D3-49F9-4ED9-811C-C27F44409123}"/>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5" name="Marcador de pie de página 4">
            <a:extLst>
              <a:ext uri="{FF2B5EF4-FFF2-40B4-BE49-F238E27FC236}">
                <a16:creationId xmlns:a16="http://schemas.microsoft.com/office/drawing/2014/main" id="{8CF433CE-0681-4850-829A-966B45908FE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B31B9FCC-4F90-42BE-A999-82304DD13064}"/>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329243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0904E-3393-443C-A1F2-B2CA2E97C6A0}"/>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D9C03FEB-F5DC-421B-945C-18EF0817A32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9C5376FB-CD25-4767-9FCB-29D4C98EF3A6}"/>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5" name="Marcador de pie de página 4">
            <a:extLst>
              <a:ext uri="{FF2B5EF4-FFF2-40B4-BE49-F238E27FC236}">
                <a16:creationId xmlns:a16="http://schemas.microsoft.com/office/drawing/2014/main" id="{EF2AA455-6600-4278-9DD7-B07DCFFC8517}"/>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977A2C1D-9FFB-472A-A20C-70EEA48258AB}"/>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411044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94719F4-6F04-4C98-B9A6-6482FDA5CEC7}"/>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BBAC6BD6-A94A-4132-A92F-9B218E77FE88}"/>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E59D0E4C-3983-4AB2-9648-69F4D71A5037}"/>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5" name="Marcador de pie de página 4">
            <a:extLst>
              <a:ext uri="{FF2B5EF4-FFF2-40B4-BE49-F238E27FC236}">
                <a16:creationId xmlns:a16="http://schemas.microsoft.com/office/drawing/2014/main" id="{D1701B37-91AF-4AE6-BC7E-5840213CB1F7}"/>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59BEBA1-E3A7-426D-ACDE-8F95533DC623}"/>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313560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628650" y="775469"/>
            <a:ext cx="5272420" cy="698864"/>
          </a:xfrm>
          <a:prstGeom prst="rect">
            <a:avLst/>
          </a:prstGeom>
        </p:spPr>
        <p:txBody>
          <a:bodyPr/>
          <a:lstStyle>
            <a:lvl1pPr algn="l">
              <a:defRPr sz="3333" b="1">
                <a:solidFill>
                  <a:srgbClr val="004E88"/>
                </a:solidFill>
                <a:latin typeface="Open Sans" charset="0"/>
                <a:ea typeface="Open Sans" charset="0"/>
                <a:cs typeface="Open Sans" charset="0"/>
              </a:defRPr>
            </a:lvl1pPr>
          </a:lstStyle>
          <a:p>
            <a:r>
              <a:rPr lang="es-ES" dirty="0"/>
              <a:t>EJEMPLO DE TÍTULO</a:t>
            </a:r>
            <a:endParaRPr lang="es-ES_tradnl" dirty="0"/>
          </a:p>
        </p:txBody>
      </p:sp>
      <p:sp>
        <p:nvSpPr>
          <p:cNvPr id="3" name="Content Placeholder 2"/>
          <p:cNvSpPr>
            <a:spLocks noGrp="1"/>
          </p:cNvSpPr>
          <p:nvPr>
            <p:ph idx="1" hasCustomPrompt="1"/>
          </p:nvPr>
        </p:nvSpPr>
        <p:spPr>
          <a:xfrm>
            <a:off x="628650" y="1497634"/>
            <a:ext cx="8229600" cy="492116"/>
          </a:xfrm>
          <a:prstGeom prst="rect">
            <a:avLst/>
          </a:prstGeom>
        </p:spPr>
        <p:txBody>
          <a:bodyPr/>
          <a:lstStyle>
            <a:lvl1pPr marL="0" indent="0">
              <a:buNone/>
              <a:defRPr sz="2267">
                <a:solidFill>
                  <a:srgbClr val="004E88"/>
                </a:solidFill>
                <a:latin typeface="Open Sans" charset="0"/>
                <a:ea typeface="Open Sans" charset="0"/>
                <a:cs typeface="Open Sans" charset="0"/>
              </a:defRPr>
            </a:lvl1pPr>
          </a:lstStyle>
          <a:p>
            <a:pPr lvl="0"/>
            <a:r>
              <a:rPr lang="es-ES_tradnl" dirty="0"/>
              <a:t>SUBT</a:t>
            </a:r>
            <a:r>
              <a:rPr lang="es-ES" dirty="0"/>
              <a:t>ÍTULO</a:t>
            </a:r>
            <a:endParaRPr lang="es-ES_tradnl" dirty="0"/>
          </a:p>
        </p:txBody>
      </p:sp>
      <p:sp>
        <p:nvSpPr>
          <p:cNvPr id="6" name="Marcador de texto 5"/>
          <p:cNvSpPr>
            <a:spLocks noGrp="1"/>
          </p:cNvSpPr>
          <p:nvPr>
            <p:ph type="body" sz="quarter" idx="10" hasCustomPrompt="1"/>
          </p:nvPr>
        </p:nvSpPr>
        <p:spPr>
          <a:xfrm>
            <a:off x="628650" y="2080810"/>
            <a:ext cx="4489450" cy="3572933"/>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1867">
                <a:solidFill>
                  <a:srgbClr val="4A5960"/>
                </a:solidFill>
                <a:latin typeface="Open Sans" charset="0"/>
                <a:ea typeface="Open Sans" charset="0"/>
                <a:cs typeface="Open Sans" charset="0"/>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s-ES_tradnl" dirty="0"/>
              <a:t>Cuadro de texto</a:t>
            </a:r>
          </a:p>
          <a:p>
            <a:pPr lvl="0"/>
            <a:endParaRPr lang="es-ES_tradnl" dirty="0"/>
          </a:p>
        </p:txBody>
      </p:sp>
    </p:spTree>
    <p:extLst>
      <p:ext uri="{BB962C8B-B14F-4D97-AF65-F5344CB8AC3E}">
        <p14:creationId xmlns:p14="http://schemas.microsoft.com/office/powerpoint/2010/main" val="1742728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10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C8F01C6-9544-4894-8341-B4502131B5FB}"/>
              </a:ext>
            </a:extLst>
          </p:cNvPr>
          <p:cNvSpPr>
            <a:spLocks noGrp="1"/>
          </p:cNvSpPr>
          <p:nvPr>
            <p:ph type="title" hasCustomPrompt="1"/>
          </p:nvPr>
        </p:nvSpPr>
        <p:spPr>
          <a:xfrm>
            <a:off x="301027" y="416403"/>
            <a:ext cx="7886700" cy="532182"/>
          </a:xfrm>
          <a:prstGeom prst="rect">
            <a:avLst/>
          </a:prstGeom>
        </p:spPr>
        <p:txBody>
          <a:bodyPr anchor="ctr"/>
          <a:lstStyle>
            <a:lvl1pPr algn="l">
              <a:defRPr sz="3200" b="1">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a:t>Título</a:t>
            </a:r>
            <a:endParaRPr lang="es-CL" dirty="0"/>
          </a:p>
        </p:txBody>
      </p:sp>
      <p:sp>
        <p:nvSpPr>
          <p:cNvPr id="4" name="6 Marcador de contenido">
            <a:extLst>
              <a:ext uri="{FF2B5EF4-FFF2-40B4-BE49-F238E27FC236}">
                <a16:creationId xmlns:a16="http://schemas.microsoft.com/office/drawing/2014/main" id="{6C73759A-C55F-4532-967E-FFBAC7956E9E}"/>
              </a:ext>
            </a:extLst>
          </p:cNvPr>
          <p:cNvSpPr>
            <a:spLocks noGrp="1"/>
          </p:cNvSpPr>
          <p:nvPr>
            <p:ph sz="quarter" idx="13"/>
          </p:nvPr>
        </p:nvSpPr>
        <p:spPr>
          <a:xfrm>
            <a:off x="301027" y="1704726"/>
            <a:ext cx="8077987" cy="3602376"/>
          </a:xfrm>
          <a:prstGeom prst="rect">
            <a:avLst/>
          </a:prstGeom>
        </p:spPr>
        <p:txBody>
          <a:bodyPr/>
          <a:lstStyle>
            <a:lvl1pPr marL="342900" indent="-342900">
              <a:spcAft>
                <a:spcPts val="600"/>
              </a:spcAft>
              <a:buFont typeface="Arial" panose="020B0604020202020204" pitchFamily="34" charset="0"/>
              <a:buChar char="•"/>
              <a:defRPr sz="24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spcBef>
                <a:spcPts val="0"/>
              </a:spcBef>
              <a:buSzPct val="50000"/>
              <a:buFont typeface="Courier New" panose="02070309020205020404" pitchFamily="49" charset="0"/>
              <a:buChar char="o"/>
              <a:defRPr sz="2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Calibri" panose="020F0502020204030204" pitchFamily="34" charset="0"/>
              <a:buChar char="–"/>
              <a:defRPr sz="2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3pPr>
            <a:lvl4pPr>
              <a:defRPr sz="2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4pPr>
            <a:lvl5pPr>
              <a:defRPr sz="2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5" name="11 Marcador de texto">
            <a:extLst>
              <a:ext uri="{FF2B5EF4-FFF2-40B4-BE49-F238E27FC236}">
                <a16:creationId xmlns:a16="http://schemas.microsoft.com/office/drawing/2014/main" id="{14E49494-C74B-418E-877D-74B37338DE84}"/>
              </a:ext>
            </a:extLst>
          </p:cNvPr>
          <p:cNvSpPr>
            <a:spLocks noGrp="1"/>
          </p:cNvSpPr>
          <p:nvPr>
            <p:ph type="body" sz="quarter" idx="14" hasCustomPrompt="1"/>
          </p:nvPr>
        </p:nvSpPr>
        <p:spPr>
          <a:xfrm>
            <a:off x="301027" y="1025497"/>
            <a:ext cx="8099936" cy="532182"/>
          </a:xfrm>
          <a:prstGeom prst="rect">
            <a:avLst/>
          </a:prstGeom>
        </p:spPr>
        <p:txBody>
          <a:bodyPr anchor="ctr"/>
          <a:lstStyle>
            <a:lvl1pPr marL="0" indent="0" algn="l" defTabSz="457200" rtl="0" eaLnBrk="1" latinLnBrk="0" hangingPunct="1">
              <a:lnSpc>
                <a:spcPct val="70000"/>
              </a:lnSpc>
              <a:spcBef>
                <a:spcPts val="600"/>
              </a:spcBef>
              <a:spcAft>
                <a:spcPts val="600"/>
              </a:spcAft>
              <a:buNone/>
              <a:defRPr lang="es-ES" sz="2800" b="1" kern="1200"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s-ES" dirty="0"/>
              <a:t>Subtítulo</a:t>
            </a:r>
          </a:p>
        </p:txBody>
      </p:sp>
    </p:spTree>
    <p:extLst>
      <p:ext uri="{BB962C8B-B14F-4D97-AF65-F5344CB8AC3E}">
        <p14:creationId xmlns:p14="http://schemas.microsoft.com/office/powerpoint/2010/main" val="1895808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BFDDB-777B-4154-94AE-4000CFBB322C}"/>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040D5495-F723-4E93-B800-6963AE6DB4F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DCD9B3F9-98D4-4066-A1E6-8D897777E3F2}"/>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5" name="Marcador de pie de página 4">
            <a:extLst>
              <a:ext uri="{FF2B5EF4-FFF2-40B4-BE49-F238E27FC236}">
                <a16:creationId xmlns:a16="http://schemas.microsoft.com/office/drawing/2014/main" id="{28CAC9A4-4A19-42BF-AD9A-BE82AC7424C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8F8E098-C638-48D7-BB0F-EA81E075949E}"/>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63966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13AE5-15A2-473E-81FD-02D3C396CEC7}"/>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46A7B845-5540-409B-AAE6-CB6656F827D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C7A5D23-B662-4371-9B2A-EFEA66986368}"/>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5" name="Marcador de pie de página 4">
            <a:extLst>
              <a:ext uri="{FF2B5EF4-FFF2-40B4-BE49-F238E27FC236}">
                <a16:creationId xmlns:a16="http://schemas.microsoft.com/office/drawing/2014/main" id="{FF461021-BE6A-4E14-A383-A0C30B48A0C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3DA1290-822F-4D35-8A63-4A0EEBE219B7}"/>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101952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21451-67EB-4B53-9740-91B6C3544CB0}"/>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E7A6F954-AAF7-4001-8D39-5348BC7DC571}"/>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221FB8B2-6115-4625-B572-E25DFAE0CFA4}"/>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DC48198A-1F6F-4877-95F3-399B93A7729D}"/>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6" name="Marcador de pie de página 5">
            <a:extLst>
              <a:ext uri="{FF2B5EF4-FFF2-40B4-BE49-F238E27FC236}">
                <a16:creationId xmlns:a16="http://schemas.microsoft.com/office/drawing/2014/main" id="{10DD6B74-D5E6-40DF-AA01-3C64567405DE}"/>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EF5FEA37-5682-46F9-A6A9-68DA033619BC}"/>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161860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F884E-A753-480F-80EA-B0287FCEB9A2}"/>
              </a:ext>
            </a:extLst>
          </p:cNvPr>
          <p:cNvSpPr>
            <a:spLocks noGrp="1"/>
          </p:cNvSpPr>
          <p:nvPr>
            <p:ph type="title"/>
          </p:nvPr>
        </p:nvSpPr>
        <p:spPr>
          <a:xfrm>
            <a:off x="629841" y="365126"/>
            <a:ext cx="78867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69C5DCA4-8A1B-4F6F-AF97-FBD02AB9609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550C248-7BAB-44B6-96E0-2F2CCFC34C15}"/>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85E05E7A-69DB-4EBE-8B77-4106AEE8250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1549B9A-7091-404A-974D-3F8A226F91F6}"/>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BF61A5FE-ECF3-4232-BF14-5DFB6FA782F1}"/>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8" name="Marcador de pie de página 7">
            <a:extLst>
              <a:ext uri="{FF2B5EF4-FFF2-40B4-BE49-F238E27FC236}">
                <a16:creationId xmlns:a16="http://schemas.microsoft.com/office/drawing/2014/main" id="{9570A374-F180-4A2E-9EEB-9FFF38265C5B}"/>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92452118-B498-4717-87E7-CBA76ECA5837}"/>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393895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E377B-B283-41D6-8B43-CA082323620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27205754-3A96-4CA7-8DE1-EA018F2AACAA}"/>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4" name="Marcador de pie de página 3">
            <a:extLst>
              <a:ext uri="{FF2B5EF4-FFF2-40B4-BE49-F238E27FC236}">
                <a16:creationId xmlns:a16="http://schemas.microsoft.com/office/drawing/2014/main" id="{6427490E-1E8D-4B8D-9BF9-E23D91ABF213}"/>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F2836C56-E578-4569-A19A-1874637482FB}"/>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25545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1183CB7-AF93-4C61-B51D-7919A517A738}"/>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3" name="Marcador de pie de página 2">
            <a:extLst>
              <a:ext uri="{FF2B5EF4-FFF2-40B4-BE49-F238E27FC236}">
                <a16:creationId xmlns:a16="http://schemas.microsoft.com/office/drawing/2014/main" id="{EF9F271E-7338-4F60-81D1-C9E9F32C21CA}"/>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89D26AAD-9F2A-4244-9A82-272CB1AA2530}"/>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288830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CCAAC-F41A-404E-9B49-315DA66A6A32}"/>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C7CABE94-3BCD-439F-B399-EDC63816BB7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03384AAD-F885-48F8-890B-DA21EA1BE9A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009CFA5-DE15-4531-AA7A-D84B93069DBD}"/>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6" name="Marcador de pie de página 5">
            <a:extLst>
              <a:ext uri="{FF2B5EF4-FFF2-40B4-BE49-F238E27FC236}">
                <a16:creationId xmlns:a16="http://schemas.microsoft.com/office/drawing/2014/main" id="{34D1A597-C16A-473C-9D2D-A4AFC3C4DFF8}"/>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6941E9D1-D346-4B14-816A-F707022387CD}"/>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2723191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F742C-EC8B-4FC8-9692-7A74BA3D66F8}"/>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3F249BAF-CC29-44CF-87D3-D5AC3C9978E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419"/>
          </a:p>
        </p:txBody>
      </p:sp>
      <p:sp>
        <p:nvSpPr>
          <p:cNvPr id="4" name="Marcador de texto 3">
            <a:extLst>
              <a:ext uri="{FF2B5EF4-FFF2-40B4-BE49-F238E27FC236}">
                <a16:creationId xmlns:a16="http://schemas.microsoft.com/office/drawing/2014/main" id="{FBA96E8C-BB3C-4408-8BCA-BB36FBD5EDF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2D53D95-5AAE-4C06-BC78-7B367141536F}"/>
              </a:ext>
            </a:extLst>
          </p:cNvPr>
          <p:cNvSpPr>
            <a:spLocks noGrp="1"/>
          </p:cNvSpPr>
          <p:nvPr>
            <p:ph type="dt" sz="half" idx="10"/>
          </p:nvPr>
        </p:nvSpPr>
        <p:spPr/>
        <p:txBody>
          <a:bodyPr/>
          <a:lstStyle/>
          <a:p>
            <a:fld id="{362FBE51-7ADD-4D24-835A-CD011830A294}" type="datetimeFigureOut">
              <a:rPr lang="es-419" smtClean="0"/>
              <a:t>9/6/2020</a:t>
            </a:fld>
            <a:endParaRPr lang="es-419"/>
          </a:p>
        </p:txBody>
      </p:sp>
      <p:sp>
        <p:nvSpPr>
          <p:cNvPr id="6" name="Marcador de pie de página 5">
            <a:extLst>
              <a:ext uri="{FF2B5EF4-FFF2-40B4-BE49-F238E27FC236}">
                <a16:creationId xmlns:a16="http://schemas.microsoft.com/office/drawing/2014/main" id="{C88F5D09-C2CA-4CD7-8FC4-F6172E2CF95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5A0789E5-F2C4-4F9F-A147-EBC48E157DC9}"/>
              </a:ext>
            </a:extLst>
          </p:cNvPr>
          <p:cNvSpPr>
            <a:spLocks noGrp="1"/>
          </p:cNvSpPr>
          <p:nvPr>
            <p:ph type="sldNum" sz="quarter" idx="12"/>
          </p:nvPr>
        </p:nvSpPr>
        <p:spPr/>
        <p:txBody>
          <a:bodyPr/>
          <a:lstStyle/>
          <a:p>
            <a:fld id="{BF250F83-8FB7-42B5-A2FC-96559037D405}" type="slidenum">
              <a:rPr lang="es-419" smtClean="0"/>
              <a:t>‹Nº›</a:t>
            </a:fld>
            <a:endParaRPr lang="es-419"/>
          </a:p>
        </p:txBody>
      </p:sp>
    </p:spTree>
    <p:extLst>
      <p:ext uri="{BB962C8B-B14F-4D97-AF65-F5344CB8AC3E}">
        <p14:creationId xmlns:p14="http://schemas.microsoft.com/office/powerpoint/2010/main" val="144351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5752060-EA24-4CD9-9AA0-CEE20E1B1D6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319B1678-EB05-4D23-8572-A190A6E424F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D70D3BE3-A222-44BD-A5A2-E1CC8B47949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2FBE51-7ADD-4D24-835A-CD011830A294}" type="datetimeFigureOut">
              <a:rPr lang="es-419" smtClean="0"/>
              <a:t>9/6/2020</a:t>
            </a:fld>
            <a:endParaRPr lang="es-419"/>
          </a:p>
        </p:txBody>
      </p:sp>
      <p:sp>
        <p:nvSpPr>
          <p:cNvPr id="5" name="Marcador de pie de página 4">
            <a:extLst>
              <a:ext uri="{FF2B5EF4-FFF2-40B4-BE49-F238E27FC236}">
                <a16:creationId xmlns:a16="http://schemas.microsoft.com/office/drawing/2014/main" id="{5704A0EB-3EC2-4778-B316-BBBFF0F25E7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74A65CBF-F530-4223-8245-B3416035ACA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250F83-8FB7-42B5-A2FC-96559037D405}" type="slidenum">
              <a:rPr lang="es-419" smtClean="0"/>
              <a:t>‹Nº›</a:t>
            </a:fld>
            <a:endParaRPr lang="es-419"/>
          </a:p>
        </p:txBody>
      </p:sp>
    </p:spTree>
    <p:extLst>
      <p:ext uri="{BB962C8B-B14F-4D97-AF65-F5344CB8AC3E}">
        <p14:creationId xmlns:p14="http://schemas.microsoft.com/office/powerpoint/2010/main" val="121691633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419"/>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pjaguirreh@gmail.com"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rmarkdown.rstudio.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jaguirreh/Reportes-automatico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jaguirreh/Reportes-automatico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hyperlink" Target="https://shiny.rstudio.com/" TargetMode="External"/><Relationship Id="rId2" Type="http://schemas.openxmlformats.org/officeDocument/2006/relationships/hyperlink" Target="https://coronavirus.mat.uc.cl/" TargetMode="Externa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s://portal.sma.gob.cl/index.php/2020/06/04/inteligencia-ambiental-2020-la-estrategia-tecnologica-que-refuerza-la-sma-para-incentivar-el-cumplimiento-ambiental/" TargetMode="External"/><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www.ine.cl/estadisticas/economia/indices-de-precio-e-inflacion/indice-de-precios-al-consumidor"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hyperlink" Target="https://www.ine.cl/prensa/detalle-prensa/2020/06/05/ine-publica-el-primer-bolet%C3%ADn-de-ipc-automatizado-y-reduce-dr%C3%A1sticamente-tiempos-de-elaboraci%C3%B3n" TargetMode="External"/><Relationship Id="rId4" Type="http://schemas.openxmlformats.org/officeDocument/2006/relationships/hyperlink" Target="https://www.ine.cl/prensa/detalle-prensa/2020/06/0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ctrTitle"/>
          </p:nvPr>
        </p:nvSpPr>
        <p:spPr>
          <a:xfrm>
            <a:off x="581437" y="1153254"/>
            <a:ext cx="7981125" cy="1605043"/>
          </a:xfrm>
        </p:spPr>
        <p:txBody>
          <a:bodyPr>
            <a:noAutofit/>
          </a:bodyPr>
          <a:lstStyle/>
          <a:p>
            <a:r>
              <a:rPr lang="es-CL" sz="5500" b="1" dirty="0">
                <a:solidFill>
                  <a:schemeClr val="tx2"/>
                </a:solidFill>
              </a:rPr>
              <a:t>Automatización de reportes </a:t>
            </a:r>
            <a:r>
              <a:rPr lang="es-CL" sz="2500" b="1" dirty="0">
                <a:solidFill>
                  <a:schemeClr val="tx2"/>
                </a:solidFill>
              </a:rPr>
              <a:t>(y un poco más)</a:t>
            </a:r>
            <a:r>
              <a:rPr lang="es-CL" sz="5000" b="1" dirty="0">
                <a:solidFill>
                  <a:schemeClr val="tx2"/>
                </a:solidFill>
              </a:rPr>
              <a:t> </a:t>
            </a:r>
            <a:r>
              <a:rPr lang="es-CL" sz="5500" b="1" dirty="0">
                <a:solidFill>
                  <a:schemeClr val="tx2"/>
                </a:solidFill>
              </a:rPr>
              <a:t>con R</a:t>
            </a:r>
            <a:endParaRPr lang="es-CL" sz="5500" dirty="0"/>
          </a:p>
        </p:txBody>
      </p:sp>
      <p:sp>
        <p:nvSpPr>
          <p:cNvPr id="9" name="Rectángulo 8"/>
          <p:cNvSpPr/>
          <p:nvPr/>
        </p:nvSpPr>
        <p:spPr>
          <a:xfrm>
            <a:off x="3016270" y="5402266"/>
            <a:ext cx="3111458" cy="461665"/>
          </a:xfrm>
          <a:prstGeom prst="rect">
            <a:avLst/>
          </a:prstGeom>
        </p:spPr>
        <p:txBody>
          <a:bodyPr wrap="square">
            <a:spAutoFit/>
          </a:bodyPr>
          <a:lstStyle/>
          <a:p>
            <a:pPr algn="ctr"/>
            <a:r>
              <a:rPr lang="es-CL" sz="2400" dirty="0"/>
              <a:t>Pablo Aguirre </a:t>
            </a:r>
            <a:r>
              <a:rPr lang="es-CL" sz="2400" dirty="0" err="1"/>
              <a:t>Hörmann</a:t>
            </a:r>
            <a:endParaRPr lang="es-CL" sz="2400" dirty="0"/>
          </a:p>
        </p:txBody>
      </p:sp>
      <p:pic>
        <p:nvPicPr>
          <p:cNvPr id="6" name="Picture 6" descr="Resultado de imagen de R programming logo no background">
            <a:extLst>
              <a:ext uri="{FF2B5EF4-FFF2-40B4-BE49-F238E27FC236}">
                <a16:creationId xmlns:a16="http://schemas.microsoft.com/office/drawing/2014/main" id="{C4BD05CE-6CFF-4D60-93D7-433460D4E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1" t="11993" r="15838" b="7927"/>
          <a:stretch/>
        </p:blipFill>
        <p:spPr bwMode="auto">
          <a:xfrm>
            <a:off x="1872988" y="3165652"/>
            <a:ext cx="1397293" cy="1484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RsTUDIO LOGO">
            <a:extLst>
              <a:ext uri="{FF2B5EF4-FFF2-40B4-BE49-F238E27FC236}">
                <a16:creationId xmlns:a16="http://schemas.microsoft.com/office/drawing/2014/main" id="{08AB6BAC-C523-40E2-8917-452F33E850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4443"/>
          <a:stretch/>
        </p:blipFill>
        <p:spPr bwMode="auto">
          <a:xfrm>
            <a:off x="5873713" y="3323548"/>
            <a:ext cx="1183070" cy="1168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scritura de libros con bookdown">
            <a:extLst>
              <a:ext uri="{FF2B5EF4-FFF2-40B4-BE49-F238E27FC236}">
                <a16:creationId xmlns:a16="http://schemas.microsoft.com/office/drawing/2014/main" id="{239B16B8-E117-4AAC-9CED-F4FD1214A5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138" y="3213459"/>
            <a:ext cx="1237723" cy="13953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0AF02BB9-AD6A-4B1B-8A19-B16AE5B4C7E6}"/>
              </a:ext>
            </a:extLst>
          </p:cNvPr>
          <p:cNvSpPr/>
          <p:nvPr/>
        </p:nvSpPr>
        <p:spPr>
          <a:xfrm>
            <a:off x="3016270" y="5827172"/>
            <a:ext cx="3111458" cy="707886"/>
          </a:xfrm>
          <a:prstGeom prst="rect">
            <a:avLst/>
          </a:prstGeom>
        </p:spPr>
        <p:txBody>
          <a:bodyPr wrap="square">
            <a:spAutoFit/>
          </a:bodyPr>
          <a:lstStyle/>
          <a:p>
            <a:pPr algn="ctr"/>
            <a:r>
              <a:rPr lang="es-CL" sz="2000" dirty="0">
                <a:hlinkClick r:id="rId6"/>
              </a:rPr>
              <a:t>pjaguirreh@gmail.com</a:t>
            </a:r>
            <a:endParaRPr lang="es-CL" sz="2000" dirty="0"/>
          </a:p>
          <a:p>
            <a:pPr algn="ctr"/>
            <a:endParaRPr lang="es-CL" sz="2000" dirty="0"/>
          </a:p>
        </p:txBody>
      </p:sp>
    </p:spTree>
    <p:extLst>
      <p:ext uri="{BB962C8B-B14F-4D97-AF65-F5344CB8AC3E}">
        <p14:creationId xmlns:p14="http://schemas.microsoft.com/office/powerpoint/2010/main" val="289249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314" t="803" r="1"/>
          <a:stretch/>
        </p:blipFill>
        <p:spPr>
          <a:xfrm>
            <a:off x="663546" y="1236316"/>
            <a:ext cx="7824999" cy="4355280"/>
          </a:xfrm>
          <a:prstGeom prst="rect">
            <a:avLst/>
          </a:prstGeom>
        </p:spPr>
      </p:pic>
      <p:sp>
        <p:nvSpPr>
          <p:cNvPr id="5" name="CuadroTexto 4">
            <a:extLst>
              <a:ext uri="{FF2B5EF4-FFF2-40B4-BE49-F238E27FC236}">
                <a16:creationId xmlns:a16="http://schemas.microsoft.com/office/drawing/2014/main" id="{50AB3025-89F5-48C3-93E9-6415A0165897}"/>
              </a:ext>
            </a:extLst>
          </p:cNvPr>
          <p:cNvSpPr txBox="1"/>
          <p:nvPr/>
        </p:nvSpPr>
        <p:spPr>
          <a:xfrm>
            <a:off x="641684" y="45446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a:t>
            </a:r>
          </a:p>
        </p:txBody>
      </p:sp>
      <p:pic>
        <p:nvPicPr>
          <p:cNvPr id="9" name="Picture 6" descr="Resultado de imagen de R programming logo no background">
            <a:extLst>
              <a:ext uri="{FF2B5EF4-FFF2-40B4-BE49-F238E27FC236}">
                <a16:creationId xmlns:a16="http://schemas.microsoft.com/office/drawing/2014/main" id="{7105DC1D-480E-4FD4-AEC2-26E917DD3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206" y="365762"/>
            <a:ext cx="714002" cy="71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148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a:t>
            </a:r>
          </a:p>
        </p:txBody>
      </p:sp>
      <p:sp>
        <p:nvSpPr>
          <p:cNvPr id="4" name="CuadroTexto 3"/>
          <p:cNvSpPr txBox="1"/>
          <p:nvPr/>
        </p:nvSpPr>
        <p:spPr>
          <a:xfrm>
            <a:off x="641684" y="1555634"/>
            <a:ext cx="7175222" cy="4632037"/>
          </a:xfrm>
          <a:prstGeom prst="rect">
            <a:avLst/>
          </a:prstGeom>
          <a:noFill/>
        </p:spPr>
        <p:txBody>
          <a:bodyPr wrap="square" rtlCol="0">
            <a:spAutoFit/>
          </a:bodyPr>
          <a:lstStyle/>
          <a:p>
            <a:r>
              <a:rPr lang="es-ES_tradnl" sz="2200" b="1" dirty="0">
                <a:solidFill>
                  <a:srgbClr val="C67373"/>
                </a:solidFill>
                <a:latin typeface="Source Sans Pro"/>
                <a:ea typeface="Open Sans" charset="0"/>
                <a:cs typeface="Open Sans" charset="0"/>
              </a:rPr>
              <a:t>IDE para R: </a:t>
            </a:r>
            <a:r>
              <a:rPr lang="es-ES_tradnl" sz="2200" i="1" dirty="0">
                <a:solidFill>
                  <a:srgbClr val="C67373"/>
                </a:solidFill>
                <a:latin typeface="Source Sans Pro"/>
                <a:ea typeface="Open Sans" charset="0"/>
                <a:cs typeface="Open Sans" charset="0"/>
              </a:rPr>
              <a:t>Entorno de desarrollo integrado</a:t>
            </a:r>
          </a:p>
          <a:p>
            <a:endParaRPr lang="es-ES_tradnl" sz="1500" b="1" dirty="0">
              <a:solidFill>
                <a:srgbClr val="C67373"/>
              </a:solidFill>
              <a:latin typeface="Open Sans" charset="0"/>
              <a:ea typeface="Open Sans" charset="0"/>
              <a:cs typeface="Open Sans" charset="0"/>
            </a:endParaRPr>
          </a:p>
          <a:p>
            <a:r>
              <a:rPr lang="es-ES_tradnl" sz="2200" b="1" dirty="0">
                <a:solidFill>
                  <a:srgbClr val="C67373"/>
                </a:solidFill>
                <a:latin typeface="Source Sans Pro"/>
                <a:ea typeface="Open Sans" charset="0"/>
                <a:cs typeface="Open Sans" charset="0"/>
              </a:rPr>
              <a:t>Consola</a:t>
            </a:r>
          </a:p>
          <a:p>
            <a:endParaRPr lang="es-ES_tradnl" sz="1500" b="1" dirty="0">
              <a:solidFill>
                <a:srgbClr val="C67373"/>
              </a:solidFill>
              <a:latin typeface="Open Sans" charset="0"/>
              <a:ea typeface="Open Sans" charset="0"/>
              <a:cs typeface="Open Sans" charset="0"/>
            </a:endParaRPr>
          </a:p>
          <a:p>
            <a:r>
              <a:rPr lang="es-ES_tradnl" sz="2200" b="1" dirty="0">
                <a:solidFill>
                  <a:srgbClr val="C67373"/>
                </a:solidFill>
                <a:latin typeface="Source Sans Pro"/>
                <a:ea typeface="Open Sans" charset="0"/>
                <a:cs typeface="Open Sans" charset="0"/>
              </a:rPr>
              <a:t>Editor de código</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Auto-</a:t>
            </a:r>
            <a:r>
              <a:rPr lang="es-ES_tradnl" dirty="0" err="1">
                <a:solidFill>
                  <a:srgbClr val="41567F"/>
                </a:solidFill>
                <a:latin typeface="Open Sans" charset="0"/>
                <a:ea typeface="Open Sans" charset="0"/>
                <a:cs typeface="Open Sans" charset="0"/>
              </a:rPr>
              <a:t>completación</a:t>
            </a:r>
            <a:endParaRPr lang="es-ES_tradnl" dirty="0">
              <a:solidFill>
                <a:srgbClr val="41567F"/>
              </a:solidFill>
              <a:latin typeface="Open Sans" charset="0"/>
              <a:ea typeface="Open Sans" charset="0"/>
              <a:cs typeface="Open Sans" charset="0"/>
            </a:endParaRP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Ayuda de sintaxis</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Ejecución directa</a:t>
            </a:r>
          </a:p>
          <a:p>
            <a:endParaRPr lang="es-ES_tradnl" sz="1500" b="1" dirty="0">
              <a:solidFill>
                <a:srgbClr val="C67373"/>
              </a:solidFill>
              <a:latin typeface="Open Sans" charset="0"/>
              <a:ea typeface="Open Sans" charset="0"/>
              <a:cs typeface="Open Sans" charset="0"/>
            </a:endParaRPr>
          </a:p>
          <a:p>
            <a:r>
              <a:rPr lang="es-ES_tradnl" sz="2200" b="1" dirty="0">
                <a:solidFill>
                  <a:srgbClr val="C67373"/>
                </a:solidFill>
                <a:latin typeface="Source Sans Pro"/>
                <a:ea typeface="Open Sans" charset="0"/>
                <a:cs typeface="Open Sans" charset="0"/>
              </a:rPr>
              <a:t>Herramientas para distintas tareas</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Visualización</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Conexión con otras plataformas</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Depuración de  código</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Manejo del ambiente de trabajo</a:t>
            </a:r>
          </a:p>
          <a:p>
            <a:br>
              <a:rPr lang="es-ES_tradnl" dirty="0">
                <a:solidFill>
                  <a:srgbClr val="41567F"/>
                </a:solidFill>
              </a:rPr>
            </a:br>
            <a:endParaRPr lang="es-ES_tradnl" dirty="0">
              <a:solidFill>
                <a:srgbClr val="41567F"/>
              </a:solidFill>
            </a:endParaRPr>
          </a:p>
        </p:txBody>
      </p:sp>
      <p:pic>
        <p:nvPicPr>
          <p:cNvPr id="9" name="Picture 2" descr="Resultado de imagen de RsTUDI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08" y="473517"/>
            <a:ext cx="1737221" cy="61004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3118031" y="6162403"/>
            <a:ext cx="2907938" cy="369332"/>
          </a:xfrm>
          <a:prstGeom prst="rect">
            <a:avLst/>
          </a:prstGeom>
          <a:noFill/>
        </p:spPr>
        <p:txBody>
          <a:bodyPr wrap="square" rtlCol="0">
            <a:spAutoFit/>
          </a:bodyPr>
          <a:lstStyle/>
          <a:p>
            <a:pPr algn="ctr"/>
            <a:r>
              <a:rPr lang="es-CL" dirty="0">
                <a:latin typeface="Open Sans" panose="020B0606030504020204" pitchFamily="34" charset="0"/>
                <a:ea typeface="Open Sans" panose="020B0606030504020204" pitchFamily="34" charset="0"/>
                <a:cs typeface="Open Sans" panose="020B0606030504020204" pitchFamily="34" charset="0"/>
                <a:hlinkClick r:id="rId3"/>
              </a:rPr>
              <a:t>https://www.rstudio.com</a:t>
            </a:r>
            <a:endParaRPr lang="es-CL"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406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2"/>
          <a:stretch>
            <a:fillRect/>
          </a:stretch>
        </p:blipFill>
        <p:spPr>
          <a:xfrm>
            <a:off x="641683" y="1618124"/>
            <a:ext cx="7871136" cy="4269856"/>
          </a:xfrm>
          <a:prstGeom prst="rect">
            <a:avLst/>
          </a:prstGeom>
        </p:spPr>
      </p:pic>
      <p:sp>
        <p:nvSpPr>
          <p:cNvPr id="15" name="Rectángulo 14"/>
          <p:cNvSpPr/>
          <p:nvPr/>
        </p:nvSpPr>
        <p:spPr>
          <a:xfrm>
            <a:off x="1273684" y="4873040"/>
            <a:ext cx="2578588" cy="307777"/>
          </a:xfrm>
          <a:prstGeom prst="rect">
            <a:avLst/>
          </a:prstGeom>
        </p:spPr>
        <p:txBody>
          <a:bodyPr wrap="square">
            <a:spAutoFit/>
          </a:bodyPr>
          <a:lstStyle/>
          <a:p>
            <a:r>
              <a:rPr lang="es-ES_tradnl" sz="1400" b="1" u="sng" dirty="0">
                <a:solidFill>
                  <a:srgbClr val="C67373"/>
                </a:solidFill>
                <a:latin typeface="Open Sans" charset="0"/>
                <a:ea typeface="Open Sans" charset="0"/>
                <a:cs typeface="Open Sans" charset="0"/>
              </a:rPr>
              <a:t>Consola</a:t>
            </a:r>
            <a:r>
              <a:rPr lang="es-ES_tradnl" sz="1400" b="1" dirty="0">
                <a:solidFill>
                  <a:srgbClr val="C67373"/>
                </a:solidFill>
                <a:latin typeface="Open Sans" charset="0"/>
                <a:ea typeface="Open Sans" charset="0"/>
                <a:cs typeface="Open Sans" charset="0"/>
              </a:rPr>
              <a:t>: ejecución de código</a:t>
            </a:r>
            <a:endParaRPr lang="es-CL" sz="1400" dirty="0"/>
          </a:p>
        </p:txBody>
      </p:sp>
      <p:sp>
        <p:nvSpPr>
          <p:cNvPr id="16" name="Rectángulo 15"/>
          <p:cNvSpPr/>
          <p:nvPr/>
        </p:nvSpPr>
        <p:spPr>
          <a:xfrm>
            <a:off x="1390225" y="2783917"/>
            <a:ext cx="2345506" cy="307777"/>
          </a:xfrm>
          <a:prstGeom prst="rect">
            <a:avLst/>
          </a:prstGeom>
        </p:spPr>
        <p:txBody>
          <a:bodyPr wrap="square">
            <a:spAutoFit/>
          </a:bodyPr>
          <a:lstStyle/>
          <a:p>
            <a:r>
              <a:rPr lang="es-ES_tradnl" sz="1400" b="1" u="sng" dirty="0">
                <a:solidFill>
                  <a:srgbClr val="C67373"/>
                </a:solidFill>
                <a:latin typeface="Open Sans" charset="0"/>
                <a:ea typeface="Open Sans" charset="0"/>
                <a:cs typeface="Open Sans" charset="0"/>
              </a:rPr>
              <a:t>Script</a:t>
            </a:r>
            <a:r>
              <a:rPr lang="es-ES_tradnl" sz="1400" b="1" dirty="0">
                <a:solidFill>
                  <a:srgbClr val="C67373"/>
                </a:solidFill>
                <a:latin typeface="Open Sans" charset="0"/>
                <a:ea typeface="Open Sans" charset="0"/>
                <a:cs typeface="Open Sans" charset="0"/>
              </a:rPr>
              <a:t>: escritura de código</a:t>
            </a:r>
            <a:endParaRPr lang="es-CL" sz="1400" dirty="0"/>
          </a:p>
        </p:txBody>
      </p:sp>
      <p:sp>
        <p:nvSpPr>
          <p:cNvPr id="17" name="Rectángulo 16"/>
          <p:cNvSpPr/>
          <p:nvPr/>
        </p:nvSpPr>
        <p:spPr>
          <a:xfrm>
            <a:off x="5360896" y="2676195"/>
            <a:ext cx="2805952" cy="523220"/>
          </a:xfrm>
          <a:prstGeom prst="rect">
            <a:avLst/>
          </a:prstGeom>
        </p:spPr>
        <p:txBody>
          <a:bodyPr wrap="square">
            <a:spAutoFit/>
          </a:bodyPr>
          <a:lstStyle/>
          <a:p>
            <a:r>
              <a:rPr lang="es-ES_tradnl" sz="1400" b="1" u="sng" dirty="0" err="1">
                <a:solidFill>
                  <a:srgbClr val="C67373"/>
                </a:solidFill>
                <a:latin typeface="Open Sans" charset="0"/>
                <a:ea typeface="Open Sans" charset="0"/>
                <a:cs typeface="Open Sans" charset="0"/>
              </a:rPr>
              <a:t>Environment</a:t>
            </a:r>
            <a:r>
              <a:rPr lang="es-ES_tradnl" sz="1400" b="1" dirty="0">
                <a:solidFill>
                  <a:srgbClr val="C67373"/>
                </a:solidFill>
                <a:latin typeface="Open Sans" charset="0"/>
                <a:ea typeface="Open Sans" charset="0"/>
                <a:cs typeface="Open Sans" charset="0"/>
              </a:rPr>
              <a:t>: almacenamiento de objetos/datos</a:t>
            </a:r>
            <a:endParaRPr lang="es-CL" sz="1400" dirty="0"/>
          </a:p>
        </p:txBody>
      </p:sp>
      <p:sp>
        <p:nvSpPr>
          <p:cNvPr id="18" name="Rectángulo 17"/>
          <p:cNvSpPr/>
          <p:nvPr/>
        </p:nvSpPr>
        <p:spPr>
          <a:xfrm>
            <a:off x="5217460" y="4611430"/>
            <a:ext cx="2805952" cy="523220"/>
          </a:xfrm>
          <a:prstGeom prst="rect">
            <a:avLst/>
          </a:prstGeom>
        </p:spPr>
        <p:txBody>
          <a:bodyPr wrap="square">
            <a:spAutoFit/>
          </a:bodyPr>
          <a:lstStyle/>
          <a:p>
            <a:r>
              <a:rPr lang="es-ES_tradnl" sz="1400" b="1" u="sng" dirty="0">
                <a:solidFill>
                  <a:srgbClr val="C67373"/>
                </a:solidFill>
                <a:latin typeface="Open Sans" charset="0"/>
                <a:ea typeface="Open Sans" charset="0"/>
                <a:cs typeface="Open Sans" charset="0"/>
              </a:rPr>
              <a:t>Gráficos, Ventana de ayuda, Archivos, Librerías/Paquetes</a:t>
            </a:r>
            <a:endParaRPr lang="es-CL" sz="1400" dirty="0"/>
          </a:p>
        </p:txBody>
      </p:sp>
      <p:sp>
        <p:nvSpPr>
          <p:cNvPr id="9" name="CuadroTexto 4">
            <a:extLst>
              <a:ext uri="{FF2B5EF4-FFF2-40B4-BE49-F238E27FC236}">
                <a16:creationId xmlns:a16="http://schemas.microsoft.com/office/drawing/2014/main" id="{4AB1CF25-077C-4FAD-9F42-312C14BE932E}"/>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a:t>
            </a:r>
          </a:p>
        </p:txBody>
      </p:sp>
      <p:pic>
        <p:nvPicPr>
          <p:cNvPr id="10" name="Picture 2" descr="Resultado de imagen de RsTUDIO LOGO">
            <a:extLst>
              <a:ext uri="{FF2B5EF4-FFF2-40B4-BE49-F238E27FC236}">
                <a16:creationId xmlns:a16="http://schemas.microsoft.com/office/drawing/2014/main" id="{0ED4015F-398B-49FF-AC7D-BA2FB8968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08" y="473517"/>
            <a:ext cx="1737221" cy="61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95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R </a:t>
            </a:r>
            <a:r>
              <a:rPr lang="es-ES" sz="3200" b="1" dirty="0" err="1">
                <a:solidFill>
                  <a:srgbClr val="41567F"/>
                </a:solidFill>
                <a:latin typeface="Source Sans Pro" charset="0"/>
                <a:ea typeface="Source Sans Pro" charset="0"/>
                <a:cs typeface="Source Sans Pro" charset="0"/>
              </a:rPr>
              <a:t>Markdown</a:t>
            </a:r>
            <a:r>
              <a:rPr lang="es-ES" sz="3200" b="1" dirty="0">
                <a:solidFill>
                  <a:srgbClr val="41567F"/>
                </a:solidFill>
                <a:latin typeface="Source Sans Pro" charset="0"/>
                <a:ea typeface="Source Sans Pro" charset="0"/>
                <a:cs typeface="Source Sans Pro" charset="0"/>
              </a:rPr>
              <a:t>?</a:t>
            </a:r>
          </a:p>
        </p:txBody>
      </p:sp>
      <p:pic>
        <p:nvPicPr>
          <p:cNvPr id="2" name="Imagen 1"/>
          <p:cNvPicPr>
            <a:picLocks noChangeAspect="1"/>
          </p:cNvPicPr>
          <p:nvPr/>
        </p:nvPicPr>
        <p:blipFill>
          <a:blip r:embed="rId2"/>
          <a:stretch>
            <a:fillRect/>
          </a:stretch>
        </p:blipFill>
        <p:spPr>
          <a:xfrm>
            <a:off x="1098075" y="3569072"/>
            <a:ext cx="6981571" cy="1328299"/>
          </a:xfrm>
          <a:prstGeom prst="rect">
            <a:avLst/>
          </a:prstGeom>
        </p:spPr>
      </p:pic>
      <p:sp>
        <p:nvSpPr>
          <p:cNvPr id="4" name="CuadroTexto 3"/>
          <p:cNvSpPr txBox="1"/>
          <p:nvPr/>
        </p:nvSpPr>
        <p:spPr>
          <a:xfrm>
            <a:off x="617100" y="1476191"/>
            <a:ext cx="8204142" cy="2092881"/>
          </a:xfrm>
          <a:prstGeom prst="rect">
            <a:avLst/>
          </a:prstGeom>
          <a:noFill/>
        </p:spPr>
        <p:txBody>
          <a:bodyPr wrap="square" rtlCol="0">
            <a:spAutoFit/>
          </a:bodyPr>
          <a:lstStyle/>
          <a:p>
            <a:r>
              <a:rPr lang="es-ES_tradnl" sz="2200" b="1" dirty="0">
                <a:solidFill>
                  <a:srgbClr val="C67373"/>
                </a:solidFill>
                <a:latin typeface="Source Sans Pro"/>
                <a:ea typeface="Open Sans" charset="0"/>
                <a:cs typeface="Open Sans" charset="0"/>
              </a:rPr>
              <a:t>Entorno para la creación de reportes/documentos reproducibles</a:t>
            </a:r>
          </a:p>
          <a:p>
            <a:pPr marL="622300" lvl="2" indent="-285750">
              <a:buFont typeface="Arial" panose="020B0604020202020204" pitchFamily="34" charset="0"/>
              <a:buChar char="•"/>
            </a:pPr>
            <a:r>
              <a:rPr lang="es-ES_tradnl" u="sng" dirty="0">
                <a:solidFill>
                  <a:srgbClr val="C67373"/>
                </a:solidFill>
                <a:latin typeface="Open Sans" charset="0"/>
                <a:ea typeface="Open Sans" charset="0"/>
                <a:cs typeface="Open Sans" charset="0"/>
              </a:rPr>
              <a:t>Microsoft Word</a:t>
            </a:r>
            <a:endParaRPr lang="es-ES_tradnl" dirty="0">
              <a:solidFill>
                <a:srgbClr val="41567F"/>
              </a:solidFill>
              <a:latin typeface="Open Sans" charset="0"/>
              <a:ea typeface="Open Sans" charset="0"/>
              <a:cs typeface="Open Sans" charset="0"/>
            </a:endParaRP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HTML</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PDF</a:t>
            </a:r>
          </a:p>
          <a:p>
            <a:pPr marL="622300" lvl="2" indent="-285750">
              <a:buFont typeface="Arial" panose="020B0604020202020204" pitchFamily="34" charset="0"/>
              <a:buChar char="•"/>
            </a:pPr>
            <a:r>
              <a:rPr lang="es-ES_tradnl" dirty="0" err="1">
                <a:solidFill>
                  <a:srgbClr val="41567F"/>
                </a:solidFill>
                <a:latin typeface="Open Sans" charset="0"/>
                <a:ea typeface="Open Sans" charset="0"/>
                <a:cs typeface="Open Sans" charset="0"/>
              </a:rPr>
              <a:t>Power</a:t>
            </a:r>
            <a:r>
              <a:rPr lang="es-ES_tradnl" dirty="0">
                <a:solidFill>
                  <a:srgbClr val="41567F"/>
                </a:solidFill>
                <a:latin typeface="Open Sans" charset="0"/>
                <a:ea typeface="Open Sans" charset="0"/>
                <a:cs typeface="Open Sans" charset="0"/>
              </a:rPr>
              <a:t> Point</a:t>
            </a:r>
          </a:p>
          <a:p>
            <a:pPr marL="622300" lvl="2" indent="-285750">
              <a:buFont typeface="Arial" panose="020B0604020202020204" pitchFamily="34" charset="0"/>
              <a:buChar char="•"/>
            </a:pPr>
            <a:r>
              <a:rPr lang="es-ES_tradnl" dirty="0">
                <a:solidFill>
                  <a:srgbClr val="41567F"/>
                </a:solidFill>
                <a:latin typeface="Open Sans" charset="0"/>
                <a:ea typeface="Open Sans" charset="0"/>
                <a:cs typeface="Open Sans" charset="0"/>
              </a:rPr>
              <a:t>Y más…</a:t>
            </a:r>
          </a:p>
          <a:p>
            <a:endParaRPr lang="es-ES_tradnl" dirty="0">
              <a:solidFill>
                <a:srgbClr val="41567F"/>
              </a:solidFill>
            </a:endParaRPr>
          </a:p>
        </p:txBody>
      </p:sp>
      <p:pic>
        <p:nvPicPr>
          <p:cNvPr id="3" name="Imagen 2"/>
          <p:cNvPicPr>
            <a:picLocks noChangeAspect="1"/>
          </p:cNvPicPr>
          <p:nvPr/>
        </p:nvPicPr>
        <p:blipFill>
          <a:blip r:embed="rId3"/>
          <a:stretch>
            <a:fillRect/>
          </a:stretch>
        </p:blipFill>
        <p:spPr>
          <a:xfrm>
            <a:off x="2051850" y="5015328"/>
            <a:ext cx="5074023" cy="851966"/>
          </a:xfrm>
          <a:prstGeom prst="rect">
            <a:avLst/>
          </a:prstGeom>
        </p:spPr>
      </p:pic>
      <p:sp>
        <p:nvSpPr>
          <p:cNvPr id="6" name="CuadroTexto 5"/>
          <p:cNvSpPr txBox="1"/>
          <p:nvPr/>
        </p:nvSpPr>
        <p:spPr>
          <a:xfrm>
            <a:off x="2813967" y="6186482"/>
            <a:ext cx="3554890" cy="369332"/>
          </a:xfrm>
          <a:prstGeom prst="rect">
            <a:avLst/>
          </a:prstGeom>
          <a:noFill/>
        </p:spPr>
        <p:txBody>
          <a:bodyPr wrap="square" rtlCol="0">
            <a:spAutoFit/>
          </a:bodyPr>
          <a:lstStyle/>
          <a:p>
            <a:pPr algn="ctr"/>
            <a:r>
              <a:rPr lang="es-CL" dirty="0">
                <a:latin typeface="Open Sans" panose="020B0606030504020204" pitchFamily="34" charset="0"/>
                <a:ea typeface="Open Sans" panose="020B0606030504020204" pitchFamily="34" charset="0"/>
                <a:cs typeface="Open Sans" panose="020B0606030504020204" pitchFamily="34" charset="0"/>
                <a:hlinkClick r:id="rId4"/>
              </a:rPr>
              <a:t>https://rmarkdown.rstudio.com</a:t>
            </a:r>
            <a:endParaRPr lang="es-CL"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2" descr="Escritura de libros con bookdown">
            <a:extLst>
              <a:ext uri="{FF2B5EF4-FFF2-40B4-BE49-F238E27FC236}">
                <a16:creationId xmlns:a16="http://schemas.microsoft.com/office/drawing/2014/main" id="{1D42AF43-F742-42BE-824F-1AEFB40DE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171" y="416403"/>
            <a:ext cx="628081" cy="70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7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R </a:t>
            </a:r>
            <a:r>
              <a:rPr lang="es-ES" sz="3200" b="1" dirty="0" err="1">
                <a:solidFill>
                  <a:srgbClr val="41567F"/>
                </a:solidFill>
                <a:latin typeface="Source Sans Pro" charset="0"/>
                <a:ea typeface="Source Sans Pro" charset="0"/>
                <a:cs typeface="Source Sans Pro" charset="0"/>
              </a:rPr>
              <a:t>Markdown</a:t>
            </a:r>
            <a:r>
              <a:rPr lang="es-ES" sz="3200" b="1" dirty="0">
                <a:solidFill>
                  <a:srgbClr val="41567F"/>
                </a:solidFill>
                <a:latin typeface="Source Sans Pro" charset="0"/>
                <a:ea typeface="Source Sans Pro" charset="0"/>
                <a:cs typeface="Source Sans Pro" charset="0"/>
              </a:rPr>
              <a:t>?</a:t>
            </a:r>
          </a:p>
        </p:txBody>
      </p:sp>
      <p:pic>
        <p:nvPicPr>
          <p:cNvPr id="7" name="Imagen 6"/>
          <p:cNvPicPr>
            <a:picLocks noChangeAspect="1"/>
          </p:cNvPicPr>
          <p:nvPr/>
        </p:nvPicPr>
        <p:blipFill>
          <a:blip r:embed="rId2"/>
          <a:stretch>
            <a:fillRect/>
          </a:stretch>
        </p:blipFill>
        <p:spPr>
          <a:xfrm>
            <a:off x="212029" y="1377729"/>
            <a:ext cx="8681389" cy="4700346"/>
          </a:xfrm>
          <a:prstGeom prst="rect">
            <a:avLst/>
          </a:prstGeom>
        </p:spPr>
      </p:pic>
      <p:pic>
        <p:nvPicPr>
          <p:cNvPr id="9" name="Picture 2" descr="Escritura de libros con bookdown">
            <a:extLst>
              <a:ext uri="{FF2B5EF4-FFF2-40B4-BE49-F238E27FC236}">
                <a16:creationId xmlns:a16="http://schemas.microsoft.com/office/drawing/2014/main" id="{F261AD4F-DE96-4F6A-B7AA-B2A820B8D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171" y="416403"/>
            <a:ext cx="628081" cy="70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94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R </a:t>
            </a:r>
            <a:r>
              <a:rPr lang="es-ES" sz="3200" b="1" dirty="0" err="1">
                <a:solidFill>
                  <a:srgbClr val="41567F"/>
                </a:solidFill>
                <a:latin typeface="Source Sans Pro" charset="0"/>
                <a:ea typeface="Source Sans Pro" charset="0"/>
                <a:cs typeface="Source Sans Pro" charset="0"/>
              </a:rPr>
              <a:t>Markdown</a:t>
            </a:r>
            <a:r>
              <a:rPr lang="es-ES" sz="3200" b="1" dirty="0">
                <a:solidFill>
                  <a:srgbClr val="41567F"/>
                </a:solidFill>
                <a:latin typeface="Source Sans Pro" charset="0"/>
                <a:ea typeface="Source Sans Pro" charset="0"/>
                <a:cs typeface="Source Sans Pro" charset="0"/>
              </a:rPr>
              <a:t>?</a:t>
            </a:r>
          </a:p>
        </p:txBody>
      </p:sp>
      <p:pic>
        <p:nvPicPr>
          <p:cNvPr id="11" name="Imagen 10"/>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a:off x="212031" y="1377729"/>
            <a:ext cx="8681388" cy="4691297"/>
          </a:xfrm>
          <a:prstGeom prst="rect">
            <a:avLst/>
          </a:prstGeom>
        </p:spPr>
      </p:pic>
      <p:cxnSp>
        <p:nvCxnSpPr>
          <p:cNvPr id="4" name="Conector recto 3"/>
          <p:cNvCxnSpPr/>
          <p:nvPr/>
        </p:nvCxnSpPr>
        <p:spPr>
          <a:xfrm flipH="1">
            <a:off x="242493" y="1610642"/>
            <a:ext cx="276972" cy="113501"/>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8" name="Conector recto 7"/>
          <p:cNvCxnSpPr/>
          <p:nvPr/>
        </p:nvCxnSpPr>
        <p:spPr>
          <a:xfrm flipH="1" flipV="1">
            <a:off x="242493" y="4271750"/>
            <a:ext cx="276972" cy="1145638"/>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9" name="Imagen 8"/>
          <p:cNvPicPr>
            <a:picLocks noChangeAspect="1"/>
          </p:cNvPicPr>
          <p:nvPr/>
        </p:nvPicPr>
        <p:blipFill>
          <a:blip r:embed="rId4"/>
          <a:stretch>
            <a:fillRect/>
          </a:stretch>
        </p:blipFill>
        <p:spPr>
          <a:xfrm>
            <a:off x="519465" y="1610642"/>
            <a:ext cx="5772559" cy="3806746"/>
          </a:xfrm>
          <a:prstGeom prst="rect">
            <a:avLst/>
          </a:prstGeom>
        </p:spPr>
      </p:pic>
      <p:pic>
        <p:nvPicPr>
          <p:cNvPr id="12" name="Picture 2" descr="Escritura de libros con bookdown">
            <a:extLst>
              <a:ext uri="{FF2B5EF4-FFF2-40B4-BE49-F238E27FC236}">
                <a16:creationId xmlns:a16="http://schemas.microsoft.com/office/drawing/2014/main" id="{85AEBC11-0844-4683-B95B-B10FA29184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171" y="416403"/>
            <a:ext cx="628081" cy="70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56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R </a:t>
            </a:r>
            <a:r>
              <a:rPr lang="es-ES" sz="3200" b="1" dirty="0" err="1">
                <a:solidFill>
                  <a:srgbClr val="41567F"/>
                </a:solidFill>
                <a:latin typeface="Source Sans Pro" charset="0"/>
                <a:ea typeface="Source Sans Pro" charset="0"/>
                <a:cs typeface="Source Sans Pro" charset="0"/>
              </a:rPr>
              <a:t>Markdown</a:t>
            </a:r>
            <a:r>
              <a:rPr lang="es-ES" sz="3200" b="1" dirty="0">
                <a:solidFill>
                  <a:srgbClr val="41567F"/>
                </a:solidFill>
                <a:latin typeface="Source Sans Pro" charset="0"/>
                <a:ea typeface="Source Sans Pro" charset="0"/>
                <a:cs typeface="Source Sans Pro" charset="0"/>
              </a:rPr>
              <a:t>?</a:t>
            </a:r>
          </a:p>
        </p:txBody>
      </p:sp>
      <p:pic>
        <p:nvPicPr>
          <p:cNvPr id="11" name="Imagen 10"/>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a:off x="212031" y="1377729"/>
            <a:ext cx="8681388" cy="4691297"/>
          </a:xfrm>
          <a:prstGeom prst="rect">
            <a:avLst/>
          </a:prstGeom>
        </p:spPr>
      </p:pic>
      <p:pic>
        <p:nvPicPr>
          <p:cNvPr id="15" name="Imagen 1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tretch>
            <a:fillRect/>
          </a:stretch>
        </p:blipFill>
        <p:spPr>
          <a:xfrm>
            <a:off x="519465" y="1610642"/>
            <a:ext cx="5772559" cy="3806746"/>
          </a:xfrm>
          <a:prstGeom prst="rect">
            <a:avLst/>
          </a:prstGeom>
        </p:spPr>
      </p:pic>
      <p:cxnSp>
        <p:nvCxnSpPr>
          <p:cNvPr id="4" name="Conector recto 3"/>
          <p:cNvCxnSpPr/>
          <p:nvPr/>
        </p:nvCxnSpPr>
        <p:spPr>
          <a:xfrm flipH="1">
            <a:off x="242493" y="1610642"/>
            <a:ext cx="276972" cy="113501"/>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8" name="Conector recto 7"/>
          <p:cNvCxnSpPr/>
          <p:nvPr/>
        </p:nvCxnSpPr>
        <p:spPr>
          <a:xfrm flipH="1" flipV="1">
            <a:off x="242493" y="4271750"/>
            <a:ext cx="276972" cy="1145638"/>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18" name="Imagen 17"/>
          <p:cNvPicPr>
            <a:picLocks noChangeAspect="1"/>
          </p:cNvPicPr>
          <p:nvPr/>
        </p:nvPicPr>
        <p:blipFill rotWithShape="1">
          <a:blip r:embed="rId6"/>
          <a:srcRect t="8421" r="144" b="76206"/>
          <a:stretch/>
        </p:blipFill>
        <p:spPr>
          <a:xfrm>
            <a:off x="519465" y="1931213"/>
            <a:ext cx="5764292" cy="585216"/>
          </a:xfrm>
          <a:prstGeom prst="rect">
            <a:avLst/>
          </a:prstGeom>
        </p:spPr>
      </p:pic>
      <p:sp>
        <p:nvSpPr>
          <p:cNvPr id="14" name="Rectángulo 13"/>
          <p:cNvSpPr/>
          <p:nvPr/>
        </p:nvSpPr>
        <p:spPr>
          <a:xfrm>
            <a:off x="4944995" y="1885291"/>
            <a:ext cx="1334020" cy="369332"/>
          </a:xfrm>
          <a:prstGeom prst="rect">
            <a:avLst/>
          </a:prstGeom>
        </p:spPr>
        <p:txBody>
          <a:bodyPr wrap="none">
            <a:spAutoFit/>
          </a:bodyPr>
          <a:lstStyle/>
          <a:p>
            <a:r>
              <a:rPr lang="es-ES_tradnl" b="1" dirty="0">
                <a:solidFill>
                  <a:srgbClr val="C67373"/>
                </a:solidFill>
                <a:latin typeface="Open Sans" charset="0"/>
                <a:ea typeface="Open Sans" charset="0"/>
                <a:cs typeface="Open Sans" charset="0"/>
              </a:rPr>
              <a:t>Metadatos</a:t>
            </a:r>
          </a:p>
        </p:txBody>
      </p:sp>
      <p:pic>
        <p:nvPicPr>
          <p:cNvPr id="12" name="Picture 2" descr="Escritura de libros con bookdown">
            <a:extLst>
              <a:ext uri="{FF2B5EF4-FFF2-40B4-BE49-F238E27FC236}">
                <a16:creationId xmlns:a16="http://schemas.microsoft.com/office/drawing/2014/main" id="{E8E3F53C-DAAF-4CA6-ADE9-09FFB798CC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9171" y="416403"/>
            <a:ext cx="628081" cy="70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12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R </a:t>
            </a:r>
            <a:r>
              <a:rPr lang="es-ES" sz="3200" b="1" dirty="0" err="1">
                <a:solidFill>
                  <a:srgbClr val="41567F"/>
                </a:solidFill>
                <a:latin typeface="Source Sans Pro" charset="0"/>
                <a:ea typeface="Source Sans Pro" charset="0"/>
                <a:cs typeface="Source Sans Pro" charset="0"/>
              </a:rPr>
              <a:t>Markdown</a:t>
            </a:r>
            <a:r>
              <a:rPr lang="es-ES" sz="3200" b="1" dirty="0">
                <a:solidFill>
                  <a:srgbClr val="41567F"/>
                </a:solidFill>
                <a:latin typeface="Source Sans Pro" charset="0"/>
                <a:ea typeface="Source Sans Pro" charset="0"/>
                <a:cs typeface="Source Sans Pro" charset="0"/>
              </a:rPr>
              <a:t>?</a:t>
            </a:r>
          </a:p>
        </p:txBody>
      </p:sp>
      <p:pic>
        <p:nvPicPr>
          <p:cNvPr id="11" name="Imagen 10"/>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a:off x="212031" y="1377729"/>
            <a:ext cx="8681388" cy="4691297"/>
          </a:xfrm>
          <a:prstGeom prst="rect">
            <a:avLst/>
          </a:prstGeom>
        </p:spPr>
      </p:pic>
      <p:pic>
        <p:nvPicPr>
          <p:cNvPr id="16" name="Imagen 1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tretch>
            <a:fillRect/>
          </a:stretch>
        </p:blipFill>
        <p:spPr>
          <a:xfrm>
            <a:off x="519465" y="1610642"/>
            <a:ext cx="5772559" cy="3806746"/>
          </a:xfrm>
          <a:prstGeom prst="rect">
            <a:avLst/>
          </a:prstGeom>
        </p:spPr>
      </p:pic>
      <p:pic>
        <p:nvPicPr>
          <p:cNvPr id="17" name="Imagen 16"/>
          <p:cNvPicPr>
            <a:picLocks noChangeAspect="1"/>
          </p:cNvPicPr>
          <p:nvPr/>
        </p:nvPicPr>
        <p:blipFill rotWithShape="1">
          <a:blip r:embed="rId6"/>
          <a:srcRect t="88745" r="-3" b="4914"/>
          <a:stretch/>
        </p:blipFill>
        <p:spPr>
          <a:xfrm>
            <a:off x="511100" y="4988966"/>
            <a:ext cx="5772657" cy="241402"/>
          </a:xfrm>
          <a:prstGeom prst="rect">
            <a:avLst/>
          </a:prstGeom>
        </p:spPr>
      </p:pic>
      <p:cxnSp>
        <p:nvCxnSpPr>
          <p:cNvPr id="4" name="Conector recto 3"/>
          <p:cNvCxnSpPr/>
          <p:nvPr/>
        </p:nvCxnSpPr>
        <p:spPr>
          <a:xfrm flipH="1">
            <a:off x="242493" y="1610642"/>
            <a:ext cx="276972" cy="113501"/>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8" name="Conector recto 7"/>
          <p:cNvCxnSpPr/>
          <p:nvPr/>
        </p:nvCxnSpPr>
        <p:spPr>
          <a:xfrm flipH="1" flipV="1">
            <a:off x="242493" y="4271750"/>
            <a:ext cx="276972" cy="1145638"/>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20" name="Imagen 19"/>
          <p:cNvPicPr>
            <a:picLocks noChangeAspect="1"/>
          </p:cNvPicPr>
          <p:nvPr/>
        </p:nvPicPr>
        <p:blipFill rotWithShape="1">
          <a:blip r:embed="rId6"/>
          <a:srcRect t="67031" r="16" b="21247"/>
          <a:stretch/>
        </p:blipFill>
        <p:spPr>
          <a:xfrm>
            <a:off x="519463" y="4162349"/>
            <a:ext cx="5771609" cy="446228"/>
          </a:xfrm>
          <a:prstGeom prst="rect">
            <a:avLst/>
          </a:prstGeom>
        </p:spPr>
      </p:pic>
      <p:pic>
        <p:nvPicPr>
          <p:cNvPr id="18" name="Imagen 17"/>
          <p:cNvPicPr>
            <a:picLocks noChangeAspect="1"/>
          </p:cNvPicPr>
          <p:nvPr/>
        </p:nvPicPr>
        <p:blipFill rotWithShape="1">
          <a:blip r:embed="rId6"/>
          <a:srcRect t="34364" r="142" b="43345"/>
          <a:stretch/>
        </p:blipFill>
        <p:spPr>
          <a:xfrm>
            <a:off x="519464" y="2918765"/>
            <a:ext cx="5764294" cy="848564"/>
          </a:xfrm>
          <a:prstGeom prst="rect">
            <a:avLst/>
          </a:prstGeom>
        </p:spPr>
      </p:pic>
      <p:sp>
        <p:nvSpPr>
          <p:cNvPr id="14" name="Rectángulo 13"/>
          <p:cNvSpPr/>
          <p:nvPr/>
        </p:nvSpPr>
        <p:spPr>
          <a:xfrm>
            <a:off x="5510213" y="2882194"/>
            <a:ext cx="765081" cy="369332"/>
          </a:xfrm>
          <a:prstGeom prst="rect">
            <a:avLst/>
          </a:prstGeom>
        </p:spPr>
        <p:txBody>
          <a:bodyPr wrap="none">
            <a:spAutoFit/>
          </a:bodyPr>
          <a:lstStyle/>
          <a:p>
            <a:r>
              <a:rPr lang="es-ES_tradnl" b="1" dirty="0">
                <a:solidFill>
                  <a:srgbClr val="C67373"/>
                </a:solidFill>
                <a:latin typeface="Open Sans" charset="0"/>
                <a:ea typeface="Open Sans" charset="0"/>
                <a:cs typeface="Open Sans" charset="0"/>
              </a:rPr>
              <a:t>Texto</a:t>
            </a:r>
          </a:p>
        </p:txBody>
      </p:sp>
      <p:pic>
        <p:nvPicPr>
          <p:cNvPr id="12" name="Picture 2" descr="Escritura de libros con bookdown">
            <a:extLst>
              <a:ext uri="{FF2B5EF4-FFF2-40B4-BE49-F238E27FC236}">
                <a16:creationId xmlns:a16="http://schemas.microsoft.com/office/drawing/2014/main" id="{494C454D-8EF4-4003-B7B7-B6020AD410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9171" y="416403"/>
            <a:ext cx="628081" cy="70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2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R </a:t>
            </a:r>
            <a:r>
              <a:rPr lang="es-ES" sz="3200" b="1" dirty="0" err="1">
                <a:solidFill>
                  <a:srgbClr val="41567F"/>
                </a:solidFill>
                <a:latin typeface="Source Sans Pro" charset="0"/>
                <a:ea typeface="Source Sans Pro" charset="0"/>
                <a:cs typeface="Source Sans Pro" charset="0"/>
              </a:rPr>
              <a:t>Markdown</a:t>
            </a:r>
            <a:r>
              <a:rPr lang="es-ES" sz="3200" b="1" dirty="0">
                <a:solidFill>
                  <a:srgbClr val="41567F"/>
                </a:solidFill>
                <a:latin typeface="Source Sans Pro" charset="0"/>
                <a:ea typeface="Source Sans Pro" charset="0"/>
                <a:cs typeface="Source Sans Pro" charset="0"/>
              </a:rPr>
              <a:t>?</a:t>
            </a:r>
          </a:p>
        </p:txBody>
      </p:sp>
      <p:pic>
        <p:nvPicPr>
          <p:cNvPr id="11" name="Imagen 10"/>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a:off x="212031" y="1377729"/>
            <a:ext cx="8681388" cy="4691297"/>
          </a:xfrm>
          <a:prstGeom prst="rect">
            <a:avLst/>
          </a:prstGeom>
        </p:spPr>
      </p:pic>
      <p:pic>
        <p:nvPicPr>
          <p:cNvPr id="20" name="Imagen 1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tretch>
            <a:fillRect/>
          </a:stretch>
        </p:blipFill>
        <p:spPr>
          <a:xfrm>
            <a:off x="519465" y="1610642"/>
            <a:ext cx="5772559" cy="3806746"/>
          </a:xfrm>
          <a:prstGeom prst="rect">
            <a:avLst/>
          </a:prstGeom>
        </p:spPr>
      </p:pic>
      <p:cxnSp>
        <p:nvCxnSpPr>
          <p:cNvPr id="4" name="Conector recto 3"/>
          <p:cNvCxnSpPr/>
          <p:nvPr/>
        </p:nvCxnSpPr>
        <p:spPr>
          <a:xfrm flipH="1">
            <a:off x="242493" y="1610642"/>
            <a:ext cx="276972" cy="113501"/>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8" name="Conector recto 7"/>
          <p:cNvCxnSpPr/>
          <p:nvPr/>
        </p:nvCxnSpPr>
        <p:spPr>
          <a:xfrm flipH="1" flipV="1">
            <a:off x="242493" y="4271750"/>
            <a:ext cx="276972" cy="1145638"/>
          </a:xfrm>
          <a:prstGeom prst="line">
            <a:avLst/>
          </a:prstGeom>
          <a:ln w="635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15" name="Rectángulo 14"/>
          <p:cNvSpPr/>
          <p:nvPr/>
        </p:nvSpPr>
        <p:spPr>
          <a:xfrm>
            <a:off x="5358353" y="2555826"/>
            <a:ext cx="934871" cy="369332"/>
          </a:xfrm>
          <a:prstGeom prst="rect">
            <a:avLst/>
          </a:prstGeom>
        </p:spPr>
        <p:txBody>
          <a:bodyPr wrap="none">
            <a:spAutoFit/>
          </a:bodyPr>
          <a:lstStyle/>
          <a:p>
            <a:r>
              <a:rPr lang="es-ES_tradnl" b="1" dirty="0">
                <a:solidFill>
                  <a:srgbClr val="C67373"/>
                </a:solidFill>
                <a:latin typeface="Open Sans" charset="0"/>
                <a:ea typeface="Open Sans" charset="0"/>
                <a:cs typeface="Open Sans" charset="0"/>
              </a:rPr>
              <a:t>Código</a:t>
            </a:r>
          </a:p>
        </p:txBody>
      </p:sp>
      <p:pic>
        <p:nvPicPr>
          <p:cNvPr id="16" name="Imagen 15"/>
          <p:cNvPicPr>
            <a:picLocks noChangeAspect="1"/>
          </p:cNvPicPr>
          <p:nvPr/>
        </p:nvPicPr>
        <p:blipFill>
          <a:blip r:embed="rId6"/>
          <a:stretch>
            <a:fillRect/>
          </a:stretch>
        </p:blipFill>
        <p:spPr>
          <a:xfrm>
            <a:off x="6461512" y="3106147"/>
            <a:ext cx="2262097" cy="1234459"/>
          </a:xfrm>
          <a:prstGeom prst="rect">
            <a:avLst/>
          </a:prstGeom>
        </p:spPr>
      </p:pic>
      <p:pic>
        <p:nvPicPr>
          <p:cNvPr id="17" name="Imagen 16"/>
          <p:cNvPicPr>
            <a:picLocks noChangeAspect="1"/>
          </p:cNvPicPr>
          <p:nvPr/>
        </p:nvPicPr>
        <p:blipFill rotWithShape="1">
          <a:blip r:embed="rId7"/>
          <a:srcRect t="26293" r="-110" b="64675"/>
          <a:stretch/>
        </p:blipFill>
        <p:spPr>
          <a:xfrm>
            <a:off x="519465" y="2611526"/>
            <a:ext cx="5778922" cy="343815"/>
          </a:xfrm>
          <a:prstGeom prst="rect">
            <a:avLst/>
          </a:prstGeom>
        </p:spPr>
      </p:pic>
      <p:pic>
        <p:nvPicPr>
          <p:cNvPr id="23" name="Imagen 22"/>
          <p:cNvPicPr>
            <a:picLocks noChangeAspect="1"/>
          </p:cNvPicPr>
          <p:nvPr/>
        </p:nvPicPr>
        <p:blipFill rotWithShape="1">
          <a:blip r:embed="rId7"/>
          <a:srcRect t="78369" r="11" b="12791"/>
          <a:stretch/>
        </p:blipFill>
        <p:spPr>
          <a:xfrm>
            <a:off x="519143" y="4593946"/>
            <a:ext cx="5771929" cy="336499"/>
          </a:xfrm>
          <a:prstGeom prst="rect">
            <a:avLst/>
          </a:prstGeom>
        </p:spPr>
      </p:pic>
      <p:pic>
        <p:nvPicPr>
          <p:cNvPr id="24" name="Imagen 23"/>
          <p:cNvPicPr>
            <a:picLocks noChangeAspect="1"/>
          </p:cNvPicPr>
          <p:nvPr/>
        </p:nvPicPr>
        <p:blipFill rotWithShape="1">
          <a:blip r:embed="rId7"/>
          <a:srcRect l="-1" t="57615" r="137" b="32969"/>
          <a:stretch/>
        </p:blipFill>
        <p:spPr>
          <a:xfrm>
            <a:off x="519143" y="3803904"/>
            <a:ext cx="5764614" cy="358445"/>
          </a:xfrm>
          <a:prstGeom prst="rect">
            <a:avLst/>
          </a:prstGeom>
        </p:spPr>
      </p:pic>
      <p:sp>
        <p:nvSpPr>
          <p:cNvPr id="25" name="Rectángulo 24"/>
          <p:cNvSpPr/>
          <p:nvPr/>
        </p:nvSpPr>
        <p:spPr>
          <a:xfrm>
            <a:off x="5366097" y="2555826"/>
            <a:ext cx="934871" cy="369332"/>
          </a:xfrm>
          <a:prstGeom prst="rect">
            <a:avLst/>
          </a:prstGeom>
        </p:spPr>
        <p:txBody>
          <a:bodyPr wrap="none">
            <a:spAutoFit/>
          </a:bodyPr>
          <a:lstStyle/>
          <a:p>
            <a:r>
              <a:rPr lang="es-ES_tradnl" b="1" dirty="0">
                <a:solidFill>
                  <a:srgbClr val="C67373"/>
                </a:solidFill>
                <a:latin typeface="Open Sans" charset="0"/>
                <a:ea typeface="Open Sans" charset="0"/>
                <a:cs typeface="Open Sans" charset="0"/>
              </a:rPr>
              <a:t>Código</a:t>
            </a:r>
          </a:p>
        </p:txBody>
      </p:sp>
      <p:pic>
        <p:nvPicPr>
          <p:cNvPr id="18" name="Picture 2" descr="Escritura de libros con bookdown">
            <a:extLst>
              <a:ext uri="{FF2B5EF4-FFF2-40B4-BE49-F238E27FC236}">
                <a16:creationId xmlns:a16="http://schemas.microsoft.com/office/drawing/2014/main" id="{F9BA8F7F-210C-44CA-92F4-9BB4B590E5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9171" y="416403"/>
            <a:ext cx="628081" cy="70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8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lecha derecha 8"/>
          <p:cNvSpPr/>
          <p:nvPr/>
        </p:nvSpPr>
        <p:spPr>
          <a:xfrm rot="5400000">
            <a:off x="4149253" y="3084446"/>
            <a:ext cx="842682" cy="249841"/>
          </a:xfrm>
          <a:prstGeom prst="rightArrow">
            <a:avLst/>
          </a:prstGeom>
          <a:solidFill>
            <a:srgbClr val="C67373"/>
          </a:solidFill>
          <a:ln>
            <a:solidFill>
              <a:srgbClr val="C6737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rgbClr val="C67373"/>
              </a:solidFill>
            </a:endParaRPr>
          </a:p>
        </p:txBody>
      </p:sp>
      <p:pic>
        <p:nvPicPr>
          <p:cNvPr id="10" name="Picture 2" descr="Escritura de libros con bookdown">
            <a:extLst>
              <a:ext uri="{FF2B5EF4-FFF2-40B4-BE49-F238E27FC236}">
                <a16:creationId xmlns:a16="http://schemas.microsoft.com/office/drawing/2014/main" id="{FE7A30C6-5EED-4C4E-8F76-310E3758D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18" y="2868759"/>
            <a:ext cx="496955" cy="56024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E92C6A7-5264-42F1-8861-7D04ECE31D58}"/>
              </a:ext>
            </a:extLst>
          </p:cNvPr>
          <p:cNvPicPr>
            <a:picLocks noChangeAspect="1"/>
          </p:cNvPicPr>
          <p:nvPr/>
        </p:nvPicPr>
        <p:blipFill>
          <a:blip r:embed="rId3"/>
          <a:stretch>
            <a:fillRect/>
          </a:stretch>
        </p:blipFill>
        <p:spPr>
          <a:xfrm>
            <a:off x="3553824" y="4030505"/>
            <a:ext cx="2283381" cy="1784281"/>
          </a:xfrm>
          <a:prstGeom prst="rect">
            <a:avLst/>
          </a:prstGeom>
        </p:spPr>
      </p:pic>
      <p:pic>
        <p:nvPicPr>
          <p:cNvPr id="5" name="Imagen 4">
            <a:extLst>
              <a:ext uri="{FF2B5EF4-FFF2-40B4-BE49-F238E27FC236}">
                <a16:creationId xmlns:a16="http://schemas.microsoft.com/office/drawing/2014/main" id="{AE32CAB4-4AEC-482E-B21D-D2E302ECB065}"/>
              </a:ext>
            </a:extLst>
          </p:cNvPr>
          <p:cNvPicPr>
            <a:picLocks noChangeAspect="1"/>
          </p:cNvPicPr>
          <p:nvPr/>
        </p:nvPicPr>
        <p:blipFill>
          <a:blip r:embed="rId4"/>
          <a:stretch>
            <a:fillRect/>
          </a:stretch>
        </p:blipFill>
        <p:spPr>
          <a:xfrm>
            <a:off x="827766" y="1043214"/>
            <a:ext cx="7735495" cy="1653498"/>
          </a:xfrm>
          <a:prstGeom prst="rect">
            <a:avLst/>
          </a:prstGeom>
        </p:spPr>
      </p:pic>
    </p:spTree>
    <p:extLst>
      <p:ext uri="{BB962C8B-B14F-4D97-AF65-F5344CB8AC3E}">
        <p14:creationId xmlns:p14="http://schemas.microsoft.com/office/powerpoint/2010/main" val="1404163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255032"/>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veremos?</a:t>
            </a:r>
          </a:p>
        </p:txBody>
      </p:sp>
      <p:sp>
        <p:nvSpPr>
          <p:cNvPr id="4" name="CuadroTexto 3"/>
          <p:cNvSpPr txBox="1"/>
          <p:nvPr/>
        </p:nvSpPr>
        <p:spPr>
          <a:xfrm>
            <a:off x="369204" y="1350180"/>
            <a:ext cx="8129337" cy="3370153"/>
          </a:xfrm>
          <a:prstGeom prst="rect">
            <a:avLst/>
          </a:prstGeom>
          <a:noFill/>
        </p:spPr>
        <p:txBody>
          <a:bodyPr wrap="square" rtlCol="0">
            <a:spAutoFit/>
          </a:bodyPr>
          <a:lstStyle/>
          <a:p>
            <a:r>
              <a:rPr lang="es-ES" sz="2300" b="1" dirty="0">
                <a:solidFill>
                  <a:srgbClr val="C67373"/>
                </a:solidFill>
                <a:latin typeface="Source Sans Pro Semibold" charset="0"/>
                <a:ea typeface="Source Sans Pro Semibold" charset="0"/>
                <a:cs typeface="Source Sans Pro Semibold" charset="0"/>
              </a:rPr>
              <a:t>1. </a:t>
            </a:r>
            <a:r>
              <a:rPr lang="es-ES" sz="2300" b="1" dirty="0">
                <a:solidFill>
                  <a:srgbClr val="41567F"/>
                </a:solidFill>
                <a:latin typeface="Source Sans Pro Semibold" charset="0"/>
                <a:ea typeface="Source Sans Pro Semibold" charset="0"/>
                <a:cs typeface="Source Sans Pro Semibold" charset="0"/>
              </a:rPr>
              <a:t>¿Por qué automatizar?</a:t>
            </a:r>
          </a:p>
          <a:p>
            <a:endParaRPr lang="es-ES" sz="2300" b="1" dirty="0">
              <a:solidFill>
                <a:srgbClr val="41567F"/>
              </a:solidFill>
              <a:latin typeface="Source Sans Pro Semibold" charset="0"/>
              <a:ea typeface="Source Sans Pro Semibold" charset="0"/>
            </a:endParaRPr>
          </a:p>
          <a:p>
            <a:r>
              <a:rPr lang="es-ES" sz="2300" b="1" dirty="0">
                <a:solidFill>
                  <a:srgbClr val="C67373"/>
                </a:solidFill>
                <a:latin typeface="Source Sans Pro Semibold" charset="0"/>
                <a:ea typeface="Source Sans Pro Semibold" charset="0"/>
                <a:cs typeface="Source Sans Pro Semibold" charset="0"/>
              </a:rPr>
              <a:t>2. </a:t>
            </a:r>
            <a:r>
              <a:rPr lang="es-ES" sz="2300" b="1" dirty="0">
                <a:solidFill>
                  <a:srgbClr val="41567F"/>
                </a:solidFill>
                <a:latin typeface="Source Sans Pro Semibold" charset="0"/>
                <a:ea typeface="Source Sans Pro Semibold" charset="0"/>
                <a:cs typeface="Source Sans Pro Semibold" charset="0"/>
              </a:rPr>
              <a:t>¿Qué es R, </a:t>
            </a:r>
            <a:r>
              <a:rPr lang="es-ES" sz="2300" b="1" dirty="0" err="1">
                <a:solidFill>
                  <a:srgbClr val="41567F"/>
                </a:solidFill>
                <a:latin typeface="Source Sans Pro Semibold" charset="0"/>
                <a:ea typeface="Source Sans Pro Semibold" charset="0"/>
                <a:cs typeface="Source Sans Pro Semibold" charset="0"/>
              </a:rPr>
              <a:t>RStudio</a:t>
            </a:r>
            <a:r>
              <a:rPr lang="es-ES" sz="2300" b="1" dirty="0">
                <a:solidFill>
                  <a:srgbClr val="41567F"/>
                </a:solidFill>
                <a:latin typeface="Source Sans Pro Semibold" charset="0"/>
                <a:ea typeface="Source Sans Pro Semibold" charset="0"/>
                <a:cs typeface="Source Sans Pro Semibold" charset="0"/>
              </a:rPr>
              <a:t>, y </a:t>
            </a:r>
            <a:r>
              <a:rPr lang="es-ES" sz="2300" b="1" i="1" dirty="0">
                <a:solidFill>
                  <a:srgbClr val="41567F"/>
                </a:solidFill>
                <a:latin typeface="Source Sans Pro Semibold" charset="0"/>
                <a:ea typeface="Source Sans Pro Semibold" charset="0"/>
                <a:cs typeface="Source Sans Pro Semibold" charset="0"/>
              </a:rPr>
              <a:t>R </a:t>
            </a:r>
            <a:r>
              <a:rPr lang="es-ES" sz="2300" b="1" i="1" dirty="0" err="1">
                <a:solidFill>
                  <a:srgbClr val="41567F"/>
                </a:solidFill>
                <a:latin typeface="Source Sans Pro Semibold" charset="0"/>
                <a:ea typeface="Source Sans Pro Semibold" charset="0"/>
                <a:cs typeface="Source Sans Pro Semibold" charset="0"/>
              </a:rPr>
              <a:t>Markdown</a:t>
            </a:r>
            <a:r>
              <a:rPr lang="es-ES" sz="2300" b="1" dirty="0">
                <a:solidFill>
                  <a:srgbClr val="41567F"/>
                </a:solidFill>
                <a:latin typeface="Source Sans Pro Semibold" charset="0"/>
                <a:ea typeface="Source Sans Pro Semibold" charset="0"/>
                <a:cs typeface="Source Sans Pro Semibold" charset="0"/>
              </a:rPr>
              <a:t>?</a:t>
            </a:r>
          </a:p>
          <a:p>
            <a:r>
              <a:rPr lang="es-ES" sz="2300" b="1" dirty="0">
                <a:solidFill>
                  <a:srgbClr val="41567F"/>
                </a:solidFill>
                <a:latin typeface="Source Sans Pro Semibold" charset="0"/>
                <a:ea typeface="Source Sans Pro Semibold" charset="0"/>
                <a:cs typeface="Source Sans Pro Semibold" charset="0"/>
              </a:rPr>
              <a:t> </a:t>
            </a:r>
          </a:p>
          <a:p>
            <a:r>
              <a:rPr lang="es-ES" sz="2300" b="1" dirty="0">
                <a:solidFill>
                  <a:srgbClr val="C67373"/>
                </a:solidFill>
                <a:latin typeface="Source Sans Pro Semibold" charset="0"/>
                <a:ea typeface="Source Sans Pro Semibold" charset="0"/>
                <a:cs typeface="Source Sans Pro Semibold" charset="0"/>
              </a:rPr>
              <a:t>3. </a:t>
            </a:r>
            <a:r>
              <a:rPr lang="es-ES" sz="2300" b="1" dirty="0">
                <a:solidFill>
                  <a:srgbClr val="41567F"/>
                </a:solidFill>
                <a:latin typeface="Source Sans Pro Semibold" charset="0"/>
                <a:ea typeface="Source Sans Pro Semibold" charset="0"/>
                <a:cs typeface="Source Sans Pro Semibold" charset="0"/>
              </a:rPr>
              <a:t>Demostración de generación automática de reporte</a:t>
            </a:r>
          </a:p>
          <a:p>
            <a:endParaRPr lang="es-ES" sz="2300" b="1" dirty="0">
              <a:solidFill>
                <a:srgbClr val="41567F"/>
              </a:solidFill>
              <a:latin typeface="Source Sans Pro Semibold" charset="0"/>
              <a:ea typeface="Source Sans Pro Semibold" charset="0"/>
              <a:cs typeface="Source Sans Pro Semibold" charset="0"/>
            </a:endParaRPr>
          </a:p>
          <a:p>
            <a:r>
              <a:rPr lang="es-ES" sz="2300" b="1" dirty="0">
                <a:solidFill>
                  <a:srgbClr val="C67373"/>
                </a:solidFill>
                <a:latin typeface="Source Sans Pro Semibold" charset="0"/>
                <a:ea typeface="Source Sans Pro Semibold" charset="0"/>
              </a:rPr>
              <a:t>4. </a:t>
            </a:r>
            <a:r>
              <a:rPr lang="es-ES" sz="2300" b="1" dirty="0">
                <a:solidFill>
                  <a:srgbClr val="41567F"/>
                </a:solidFill>
                <a:latin typeface="Source Sans Pro Semibold" charset="0"/>
                <a:ea typeface="Source Sans Pro Semibold" charset="0"/>
                <a:cs typeface="Source Sans Pro Semibold" charset="0"/>
              </a:rPr>
              <a:t>Otras posibilidades con R (y otros software)</a:t>
            </a:r>
          </a:p>
          <a:p>
            <a:endParaRPr lang="es-ES" sz="2600" b="1" dirty="0">
              <a:solidFill>
                <a:srgbClr val="41567F"/>
              </a:solidFill>
              <a:latin typeface="Source Sans Pro Semibold" charset="0"/>
              <a:ea typeface="Source Sans Pro Semibold" charset="0"/>
              <a:cs typeface="Source Sans Pro Semibold" charset="0"/>
            </a:endParaRPr>
          </a:p>
          <a:p>
            <a:pPr marL="514350" indent="-514350">
              <a:buAutoNum type="arabicPeriod"/>
            </a:pPr>
            <a:endParaRPr lang="es-ES" sz="2600" b="1" dirty="0">
              <a:solidFill>
                <a:srgbClr val="41567F"/>
              </a:solidFill>
              <a:latin typeface="Source Sans Pro Semibold" charset="0"/>
              <a:ea typeface="Source Sans Pro Semibold" charset="0"/>
              <a:cs typeface="Source Sans Pro Semibold" charset="0"/>
            </a:endParaRPr>
          </a:p>
        </p:txBody>
      </p:sp>
      <p:sp>
        <p:nvSpPr>
          <p:cNvPr id="9" name="CuadroTexto 8"/>
          <p:cNvSpPr txBox="1"/>
          <p:nvPr/>
        </p:nvSpPr>
        <p:spPr>
          <a:xfrm>
            <a:off x="424080" y="5949695"/>
            <a:ext cx="8019584" cy="477054"/>
          </a:xfrm>
          <a:prstGeom prst="rect">
            <a:avLst/>
          </a:prstGeom>
          <a:noFill/>
        </p:spPr>
        <p:txBody>
          <a:bodyPr wrap="square" rtlCol="0">
            <a:spAutoFit/>
          </a:bodyPr>
          <a:lstStyle/>
          <a:p>
            <a:pPr algn="ctr"/>
            <a:r>
              <a:rPr lang="es-ES" sz="2500" b="1" dirty="0">
                <a:solidFill>
                  <a:srgbClr val="C67373"/>
                </a:solidFill>
                <a:latin typeface="Source Sans Pro" charset="0"/>
                <a:ea typeface="Source Sans Pro" charset="0"/>
                <a:cs typeface="Source Sans Pro" charset="0"/>
              </a:rPr>
              <a:t>Este no es un taller para aprender a programar en R</a:t>
            </a:r>
          </a:p>
        </p:txBody>
      </p:sp>
    </p:spTree>
    <p:extLst>
      <p:ext uri="{BB962C8B-B14F-4D97-AF65-F5344CB8AC3E}">
        <p14:creationId xmlns:p14="http://schemas.microsoft.com/office/powerpoint/2010/main" val="155649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744045" y="1183325"/>
            <a:ext cx="2125543" cy="3926574"/>
          </a:xfrm>
          <a:prstGeom prst="rect">
            <a:avLst/>
          </a:prstGeom>
        </p:spPr>
      </p:pic>
      <p:pic>
        <p:nvPicPr>
          <p:cNvPr id="4" name="Imagen 3"/>
          <p:cNvPicPr>
            <a:picLocks noChangeAspect="1"/>
          </p:cNvPicPr>
          <p:nvPr/>
        </p:nvPicPr>
        <p:blipFill rotWithShape="1">
          <a:blip r:embed="rId3"/>
          <a:srcRect l="18815"/>
          <a:stretch/>
        </p:blipFill>
        <p:spPr>
          <a:xfrm>
            <a:off x="1269584" y="1981575"/>
            <a:ext cx="3302416" cy="2330073"/>
          </a:xfrm>
          <a:prstGeom prst="rect">
            <a:avLst/>
          </a:prstGeom>
        </p:spPr>
      </p:pic>
      <p:sp>
        <p:nvSpPr>
          <p:cNvPr id="5" name="Flecha derecha 4"/>
          <p:cNvSpPr/>
          <p:nvPr/>
        </p:nvSpPr>
        <p:spPr>
          <a:xfrm>
            <a:off x="4786606" y="3021692"/>
            <a:ext cx="660874" cy="249841"/>
          </a:xfrm>
          <a:prstGeom prst="rightArrow">
            <a:avLst/>
          </a:prstGeom>
          <a:solidFill>
            <a:srgbClr val="C67373"/>
          </a:solidFill>
          <a:ln>
            <a:solidFill>
              <a:srgbClr val="C6737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rgbClr val="C67373"/>
              </a:solidFill>
            </a:endParaRPr>
          </a:p>
        </p:txBody>
      </p:sp>
      <p:pic>
        <p:nvPicPr>
          <p:cNvPr id="9" name="Picture 2" descr="Escritura de libros con bookdown">
            <a:extLst>
              <a:ext uri="{FF2B5EF4-FFF2-40B4-BE49-F238E27FC236}">
                <a16:creationId xmlns:a16="http://schemas.microsoft.com/office/drawing/2014/main" id="{FA024BE8-7067-4B7E-BBEB-DB97BEF6F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565" y="3351842"/>
            <a:ext cx="496955" cy="56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1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386062" y="2995627"/>
            <a:ext cx="4413987" cy="3100227"/>
          </a:xfrm>
          <a:prstGeom prst="rect">
            <a:avLst/>
          </a:prstGeom>
        </p:spPr>
      </p:pic>
      <p:sp>
        <p:nvSpPr>
          <p:cNvPr id="4" name="Flecha derecha 3"/>
          <p:cNvSpPr/>
          <p:nvPr/>
        </p:nvSpPr>
        <p:spPr>
          <a:xfrm rot="5400000">
            <a:off x="4329952" y="2529341"/>
            <a:ext cx="484094" cy="249841"/>
          </a:xfrm>
          <a:prstGeom prst="rightArrow">
            <a:avLst/>
          </a:prstGeom>
          <a:solidFill>
            <a:srgbClr val="C67373"/>
          </a:solidFill>
          <a:ln>
            <a:solidFill>
              <a:srgbClr val="C6737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rgbClr val="C67373"/>
              </a:solidFill>
            </a:endParaRPr>
          </a:p>
        </p:txBody>
      </p:sp>
      <p:pic>
        <p:nvPicPr>
          <p:cNvPr id="7" name="Imagen 6"/>
          <p:cNvPicPr>
            <a:picLocks noChangeAspect="1"/>
          </p:cNvPicPr>
          <p:nvPr/>
        </p:nvPicPr>
        <p:blipFill rotWithShape="1">
          <a:blip r:embed="rId3"/>
          <a:srcRect l="8309"/>
          <a:stretch/>
        </p:blipFill>
        <p:spPr>
          <a:xfrm>
            <a:off x="2169505" y="1055956"/>
            <a:ext cx="4847093" cy="1214437"/>
          </a:xfrm>
          <a:prstGeom prst="rect">
            <a:avLst/>
          </a:prstGeom>
        </p:spPr>
      </p:pic>
      <p:pic>
        <p:nvPicPr>
          <p:cNvPr id="8" name="Picture 2" descr="Escritura de libros con bookdown">
            <a:extLst>
              <a:ext uri="{FF2B5EF4-FFF2-40B4-BE49-F238E27FC236}">
                <a16:creationId xmlns:a16="http://schemas.microsoft.com/office/drawing/2014/main" id="{25874B4F-BACE-4B59-91B6-F4B03E319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052" y="2352889"/>
            <a:ext cx="496955" cy="56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28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7148"/>
          <a:stretch/>
        </p:blipFill>
        <p:spPr>
          <a:xfrm>
            <a:off x="1610055" y="1295458"/>
            <a:ext cx="5923890" cy="1785914"/>
          </a:xfrm>
          <a:prstGeom prst="rect">
            <a:avLst/>
          </a:prstGeom>
        </p:spPr>
      </p:pic>
      <p:pic>
        <p:nvPicPr>
          <p:cNvPr id="3" name="Imagen 2"/>
          <p:cNvPicPr>
            <a:picLocks noChangeAspect="1"/>
          </p:cNvPicPr>
          <p:nvPr/>
        </p:nvPicPr>
        <p:blipFill>
          <a:blip r:embed="rId3"/>
          <a:stretch>
            <a:fillRect/>
          </a:stretch>
        </p:blipFill>
        <p:spPr>
          <a:xfrm>
            <a:off x="165161" y="4596931"/>
            <a:ext cx="8576324" cy="448240"/>
          </a:xfrm>
          <a:prstGeom prst="rect">
            <a:avLst/>
          </a:prstGeom>
        </p:spPr>
      </p:pic>
      <p:sp>
        <p:nvSpPr>
          <p:cNvPr id="4" name="Flecha derecha 3"/>
          <p:cNvSpPr/>
          <p:nvPr/>
        </p:nvSpPr>
        <p:spPr>
          <a:xfrm rot="5400000">
            <a:off x="4124309" y="3663082"/>
            <a:ext cx="907869" cy="249841"/>
          </a:xfrm>
          <a:prstGeom prst="rightArrow">
            <a:avLst/>
          </a:prstGeom>
          <a:solidFill>
            <a:srgbClr val="C67373"/>
          </a:solidFill>
          <a:ln>
            <a:solidFill>
              <a:srgbClr val="C6737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rgbClr val="C67373"/>
              </a:solidFill>
            </a:endParaRPr>
          </a:p>
        </p:txBody>
      </p:sp>
      <p:pic>
        <p:nvPicPr>
          <p:cNvPr id="8" name="Picture 2" descr="Escritura de libros con bookdown">
            <a:extLst>
              <a:ext uri="{FF2B5EF4-FFF2-40B4-BE49-F238E27FC236}">
                <a16:creationId xmlns:a16="http://schemas.microsoft.com/office/drawing/2014/main" id="{C4473FC8-A2E5-4405-82D2-8813C8787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164" y="3429000"/>
            <a:ext cx="496955" cy="56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47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echa: doblada hacia arriba 6">
            <a:extLst>
              <a:ext uri="{FF2B5EF4-FFF2-40B4-BE49-F238E27FC236}">
                <a16:creationId xmlns:a16="http://schemas.microsoft.com/office/drawing/2014/main" id="{B7F2AF8D-D5FB-44F9-8B13-51405FBEF9D9}"/>
              </a:ext>
            </a:extLst>
          </p:cNvPr>
          <p:cNvSpPr/>
          <p:nvPr/>
        </p:nvSpPr>
        <p:spPr>
          <a:xfrm flipV="1">
            <a:off x="6770039" y="1555694"/>
            <a:ext cx="1065806" cy="437322"/>
          </a:xfrm>
          <a:prstGeom prst="bentUpArrow">
            <a:avLst/>
          </a:prstGeom>
          <a:solidFill>
            <a:srgbClr val="C67373"/>
          </a:solidFill>
          <a:ln>
            <a:solidFill>
              <a:srgbClr val="C6737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419">
              <a:solidFill>
                <a:srgbClr val="C67373"/>
              </a:solidFill>
            </a:endParaRPr>
          </a:p>
        </p:txBody>
      </p:sp>
      <p:pic>
        <p:nvPicPr>
          <p:cNvPr id="8" name="Imagen 7">
            <a:extLst>
              <a:ext uri="{FF2B5EF4-FFF2-40B4-BE49-F238E27FC236}">
                <a16:creationId xmlns:a16="http://schemas.microsoft.com/office/drawing/2014/main" id="{47E95152-0041-4613-8F86-88731E6EA9F2}"/>
              </a:ext>
            </a:extLst>
          </p:cNvPr>
          <p:cNvPicPr>
            <a:picLocks noChangeAspect="1"/>
          </p:cNvPicPr>
          <p:nvPr/>
        </p:nvPicPr>
        <p:blipFill>
          <a:blip r:embed="rId2"/>
          <a:stretch>
            <a:fillRect/>
          </a:stretch>
        </p:blipFill>
        <p:spPr>
          <a:xfrm>
            <a:off x="89452" y="213778"/>
            <a:ext cx="6479996" cy="4557005"/>
          </a:xfrm>
          <a:prstGeom prst="rect">
            <a:avLst/>
          </a:prstGeom>
          <a:ln>
            <a:solidFill>
              <a:schemeClr val="tx1"/>
            </a:solidFill>
          </a:ln>
        </p:spPr>
      </p:pic>
      <p:pic>
        <p:nvPicPr>
          <p:cNvPr id="10" name="Imagen 9">
            <a:extLst>
              <a:ext uri="{FF2B5EF4-FFF2-40B4-BE49-F238E27FC236}">
                <a16:creationId xmlns:a16="http://schemas.microsoft.com/office/drawing/2014/main" id="{22D71B68-8A4A-421A-A35E-D30314529CC3}"/>
              </a:ext>
            </a:extLst>
          </p:cNvPr>
          <p:cNvPicPr>
            <a:picLocks noChangeAspect="1"/>
          </p:cNvPicPr>
          <p:nvPr/>
        </p:nvPicPr>
        <p:blipFill>
          <a:blip r:embed="rId3"/>
          <a:stretch>
            <a:fillRect/>
          </a:stretch>
        </p:blipFill>
        <p:spPr>
          <a:xfrm>
            <a:off x="4586164" y="2390581"/>
            <a:ext cx="4217339" cy="4059914"/>
          </a:xfrm>
          <a:prstGeom prst="rect">
            <a:avLst/>
          </a:prstGeom>
          <a:ln>
            <a:solidFill>
              <a:schemeClr val="tx1"/>
            </a:solidFill>
          </a:ln>
        </p:spPr>
      </p:pic>
      <p:pic>
        <p:nvPicPr>
          <p:cNvPr id="11" name="Picture 2" descr="Escritura de libros con bookdown">
            <a:extLst>
              <a:ext uri="{FF2B5EF4-FFF2-40B4-BE49-F238E27FC236}">
                <a16:creationId xmlns:a16="http://schemas.microsoft.com/office/drawing/2014/main" id="{FD82FAEE-A311-45CC-A7BD-4CBDB35CF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4464" y="995453"/>
            <a:ext cx="496955" cy="56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03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ctrTitle"/>
          </p:nvPr>
        </p:nvSpPr>
        <p:spPr>
          <a:xfrm>
            <a:off x="218660" y="3014395"/>
            <a:ext cx="8706679" cy="829209"/>
          </a:xfrm>
        </p:spPr>
        <p:txBody>
          <a:bodyPr>
            <a:noAutofit/>
          </a:bodyPr>
          <a:lstStyle/>
          <a:p>
            <a:br>
              <a:rPr lang="es-CL" sz="5500" b="1" dirty="0">
                <a:solidFill>
                  <a:schemeClr val="tx2"/>
                </a:solidFill>
              </a:rPr>
            </a:br>
            <a:r>
              <a:rPr lang="es-CL" sz="5500" b="1" dirty="0">
                <a:solidFill>
                  <a:schemeClr val="tx2"/>
                </a:solidFill>
              </a:rPr>
              <a:t>Ejemplo</a:t>
            </a:r>
            <a:endParaRPr lang="es-CL" sz="5500" dirty="0"/>
          </a:p>
        </p:txBody>
      </p:sp>
    </p:spTree>
    <p:extLst>
      <p:ext uri="{BB962C8B-B14F-4D97-AF65-F5344CB8AC3E}">
        <p14:creationId xmlns:p14="http://schemas.microsoft.com/office/powerpoint/2010/main" val="312775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D4E153-345B-452F-948B-2D8D95E81967}"/>
              </a:ext>
            </a:extLst>
          </p:cNvPr>
          <p:cNvPicPr>
            <a:picLocks noChangeAspect="1"/>
          </p:cNvPicPr>
          <p:nvPr/>
        </p:nvPicPr>
        <p:blipFill>
          <a:blip r:embed="rId3"/>
          <a:stretch>
            <a:fillRect/>
          </a:stretch>
        </p:blipFill>
        <p:spPr>
          <a:xfrm>
            <a:off x="5681327" y="1753064"/>
            <a:ext cx="1974215" cy="2551249"/>
          </a:xfrm>
          <a:prstGeom prst="rect">
            <a:avLst/>
          </a:prstGeom>
          <a:ln>
            <a:solidFill>
              <a:schemeClr val="tx1"/>
            </a:solidFill>
          </a:ln>
        </p:spPr>
      </p:pic>
      <p:sp>
        <p:nvSpPr>
          <p:cNvPr id="2" name="CuadroTexto 1"/>
          <p:cNvSpPr txBox="1"/>
          <p:nvPr/>
        </p:nvSpPr>
        <p:spPr>
          <a:xfrm>
            <a:off x="1736323" y="329509"/>
            <a:ext cx="5671353" cy="430887"/>
          </a:xfrm>
          <a:prstGeom prst="rect">
            <a:avLst/>
          </a:prstGeom>
          <a:noFill/>
        </p:spPr>
        <p:txBody>
          <a:bodyPr wrap="square" rtlCol="0">
            <a:spAutoFit/>
          </a:bodyPr>
          <a:lstStyle/>
          <a:p>
            <a:pPr algn="ctr"/>
            <a:r>
              <a:rPr lang="es-ES" sz="2200" b="1" dirty="0">
                <a:solidFill>
                  <a:srgbClr val="C67373"/>
                </a:solidFill>
                <a:latin typeface="Source Sans Pro" charset="0"/>
                <a:ea typeface="Source Sans Pro" charset="0"/>
                <a:cs typeface="Source Sans Pro" charset="0"/>
              </a:rPr>
              <a:t>Minutas de información general por región</a:t>
            </a:r>
          </a:p>
        </p:txBody>
      </p:sp>
      <p:sp>
        <p:nvSpPr>
          <p:cNvPr id="3" name="CuadroTexto 2"/>
          <p:cNvSpPr txBox="1"/>
          <p:nvPr/>
        </p:nvSpPr>
        <p:spPr>
          <a:xfrm>
            <a:off x="480320" y="1448955"/>
            <a:ext cx="7175222" cy="3816429"/>
          </a:xfrm>
          <a:prstGeom prst="rect">
            <a:avLst/>
          </a:prstGeom>
          <a:noFill/>
        </p:spPr>
        <p:txBody>
          <a:bodyPr wrap="square" rtlCol="0">
            <a:spAutoFit/>
          </a:bodyPr>
          <a:lstStyle/>
          <a:p>
            <a:r>
              <a:rPr lang="es-ES_tradnl" sz="2200" b="1" dirty="0">
                <a:solidFill>
                  <a:srgbClr val="41567F"/>
                </a:solidFill>
                <a:latin typeface="Source Sans Pro"/>
                <a:ea typeface="Open Sans" charset="0"/>
                <a:cs typeface="Open Sans" charset="0"/>
              </a:rPr>
              <a:t>- Definir parámetros</a:t>
            </a:r>
          </a:p>
          <a:p>
            <a:endParaRPr lang="es-ES_tradnl" sz="2200" b="1" i="1" dirty="0">
              <a:solidFill>
                <a:srgbClr val="41567F"/>
              </a:solidFill>
              <a:latin typeface="Source Sans Pro"/>
              <a:ea typeface="Open Sans" charset="0"/>
              <a:cs typeface="Open Sans" charset="0"/>
            </a:endParaRPr>
          </a:p>
          <a:p>
            <a:r>
              <a:rPr lang="es-ES_tradnl" sz="2200" b="1" dirty="0">
                <a:solidFill>
                  <a:srgbClr val="41567F"/>
                </a:solidFill>
                <a:latin typeface="Source Sans Pro"/>
                <a:ea typeface="Open Sans" charset="0"/>
                <a:cs typeface="Open Sans" charset="0"/>
              </a:rPr>
              <a:t>- Cargar librerías</a:t>
            </a:r>
          </a:p>
          <a:p>
            <a:endParaRPr lang="es-ES_tradnl" sz="2200" b="1" dirty="0">
              <a:solidFill>
                <a:srgbClr val="41567F"/>
              </a:solidFill>
              <a:latin typeface="Source Sans Pro"/>
              <a:ea typeface="Open Sans" charset="0"/>
              <a:cs typeface="Open Sans" charset="0"/>
            </a:endParaRPr>
          </a:p>
          <a:p>
            <a:r>
              <a:rPr lang="es-ES_tradnl" sz="2200" b="1" dirty="0">
                <a:solidFill>
                  <a:srgbClr val="41567F"/>
                </a:solidFill>
                <a:latin typeface="Source Sans Pro"/>
                <a:ea typeface="Open Sans" charset="0"/>
                <a:cs typeface="Open Sans" charset="0"/>
              </a:rPr>
              <a:t>- Importar datos</a:t>
            </a:r>
          </a:p>
          <a:p>
            <a:endParaRPr lang="es-ES_tradnl" sz="2200" b="1" dirty="0">
              <a:solidFill>
                <a:srgbClr val="41567F"/>
              </a:solidFill>
              <a:latin typeface="Source Sans Pro"/>
              <a:ea typeface="Open Sans" charset="0"/>
              <a:cs typeface="Open Sans" charset="0"/>
            </a:endParaRPr>
          </a:p>
          <a:p>
            <a:r>
              <a:rPr lang="es-ES_tradnl" sz="2200" b="1" dirty="0">
                <a:solidFill>
                  <a:srgbClr val="41567F"/>
                </a:solidFill>
                <a:latin typeface="Source Sans Pro"/>
                <a:ea typeface="Open Sans" charset="0"/>
                <a:cs typeface="Open Sans" charset="0"/>
              </a:rPr>
              <a:t>- Realizar modificaciones a los datos</a:t>
            </a:r>
          </a:p>
          <a:p>
            <a:endParaRPr lang="es-ES_tradnl" sz="2200" b="1" dirty="0">
              <a:solidFill>
                <a:srgbClr val="41567F"/>
              </a:solidFill>
              <a:latin typeface="Source Sans Pro"/>
              <a:ea typeface="Open Sans" charset="0"/>
              <a:cs typeface="Open Sans" charset="0"/>
            </a:endParaRPr>
          </a:p>
          <a:p>
            <a:r>
              <a:rPr lang="es-ES_tradnl" sz="2200" b="1" dirty="0">
                <a:solidFill>
                  <a:srgbClr val="41567F"/>
                </a:solidFill>
                <a:latin typeface="Source Sans Pro"/>
                <a:ea typeface="Open Sans" charset="0"/>
                <a:cs typeface="Open Sans" charset="0"/>
              </a:rPr>
              <a:t>- Generar cuerpo del reporte</a:t>
            </a:r>
          </a:p>
          <a:p>
            <a:r>
              <a:rPr lang="es-ES_tradnl" sz="2200" b="1" dirty="0">
                <a:solidFill>
                  <a:srgbClr val="41567F"/>
                </a:solidFill>
                <a:latin typeface="Source Sans Pro"/>
                <a:ea typeface="Open Sans" charset="0"/>
                <a:cs typeface="Open Sans" charset="0"/>
              </a:rPr>
              <a:t>	</a:t>
            </a:r>
            <a:r>
              <a:rPr lang="es-ES_tradnl" sz="2200" dirty="0">
                <a:solidFill>
                  <a:srgbClr val="41567F"/>
                </a:solidFill>
                <a:latin typeface="Source Sans Pro"/>
                <a:ea typeface="Open Sans" charset="0"/>
                <a:cs typeface="Open Sans" charset="0"/>
              </a:rPr>
              <a:t>Texto</a:t>
            </a:r>
          </a:p>
          <a:p>
            <a:r>
              <a:rPr lang="es-ES_tradnl" sz="2200" dirty="0">
                <a:solidFill>
                  <a:srgbClr val="41567F"/>
                </a:solidFill>
                <a:latin typeface="Source Sans Pro"/>
                <a:ea typeface="Open Sans" charset="0"/>
                <a:cs typeface="Open Sans" charset="0"/>
              </a:rPr>
              <a:t>	Tablas y gráficos</a:t>
            </a:r>
          </a:p>
        </p:txBody>
      </p:sp>
      <p:pic>
        <p:nvPicPr>
          <p:cNvPr id="7" name="Imagen 6">
            <a:extLst>
              <a:ext uri="{FF2B5EF4-FFF2-40B4-BE49-F238E27FC236}">
                <a16:creationId xmlns:a16="http://schemas.microsoft.com/office/drawing/2014/main" id="{53214F46-3ADF-427B-886C-69CFB9648F65}"/>
              </a:ext>
            </a:extLst>
          </p:cNvPr>
          <p:cNvPicPr>
            <a:picLocks noChangeAspect="1"/>
          </p:cNvPicPr>
          <p:nvPr/>
        </p:nvPicPr>
        <p:blipFill>
          <a:blip r:embed="rId4"/>
          <a:stretch>
            <a:fillRect/>
          </a:stretch>
        </p:blipFill>
        <p:spPr>
          <a:xfrm>
            <a:off x="6826077" y="3551377"/>
            <a:ext cx="1974215" cy="2551249"/>
          </a:xfrm>
          <a:prstGeom prst="rect">
            <a:avLst/>
          </a:prstGeom>
          <a:ln>
            <a:solidFill>
              <a:schemeClr val="tx1"/>
            </a:solidFill>
          </a:ln>
        </p:spPr>
      </p:pic>
    </p:spTree>
    <p:extLst>
      <p:ext uri="{BB962C8B-B14F-4D97-AF65-F5344CB8AC3E}">
        <p14:creationId xmlns:p14="http://schemas.microsoft.com/office/powerpoint/2010/main" val="1036796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FAFC845-121B-4F4C-A26B-E7458AC687B5}"/>
              </a:ext>
            </a:extLst>
          </p:cNvPr>
          <p:cNvGrpSpPr/>
          <p:nvPr/>
        </p:nvGrpSpPr>
        <p:grpSpPr>
          <a:xfrm>
            <a:off x="3493425" y="3021519"/>
            <a:ext cx="2094298" cy="1053497"/>
            <a:chOff x="2825900" y="2857862"/>
            <a:chExt cx="1808262" cy="876809"/>
          </a:xfrm>
        </p:grpSpPr>
        <p:pic>
          <p:nvPicPr>
            <p:cNvPr id="8" name="Picture 2" descr="Resultado de imagen de RsTUDIO LOGO">
              <a:extLst>
                <a:ext uri="{FF2B5EF4-FFF2-40B4-BE49-F238E27FC236}">
                  <a16:creationId xmlns:a16="http://schemas.microsoft.com/office/drawing/2014/main" id="{EB3BD607-64E6-4D40-961C-7A2FC3D6A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81"/>
            <a:stretch/>
          </p:blipFill>
          <p:spPr bwMode="auto">
            <a:xfrm>
              <a:off x="2825900" y="2857862"/>
              <a:ext cx="909831" cy="8654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de R programming logo no background">
              <a:extLst>
                <a:ext uri="{FF2B5EF4-FFF2-40B4-BE49-F238E27FC236}">
                  <a16:creationId xmlns:a16="http://schemas.microsoft.com/office/drawing/2014/main" id="{2A4BEEA3-CB4C-4402-A725-59072A3DCF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6654" r="10604" b="16819"/>
            <a:stretch/>
          </p:blipFill>
          <p:spPr bwMode="auto">
            <a:xfrm>
              <a:off x="3670067" y="2901662"/>
              <a:ext cx="964095" cy="8330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Conector recto de flecha 31">
            <a:extLst>
              <a:ext uri="{FF2B5EF4-FFF2-40B4-BE49-F238E27FC236}">
                <a16:creationId xmlns:a16="http://schemas.microsoft.com/office/drawing/2014/main" id="{703EF57C-4079-4606-90D8-6A5C06A16B34}"/>
              </a:ext>
            </a:extLst>
          </p:cNvPr>
          <p:cNvCxnSpPr>
            <a:cxnSpLocks/>
            <a:stCxn id="14" idx="3"/>
            <a:endCxn id="10" idx="1"/>
          </p:cNvCxnSpPr>
          <p:nvPr/>
        </p:nvCxnSpPr>
        <p:spPr>
          <a:xfrm flipV="1">
            <a:off x="5587723" y="3548268"/>
            <a:ext cx="1523537" cy="2631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0" name="Imagen 9">
            <a:extLst>
              <a:ext uri="{FF2B5EF4-FFF2-40B4-BE49-F238E27FC236}">
                <a16:creationId xmlns:a16="http://schemas.microsoft.com/office/drawing/2014/main" id="{AA00634A-EC71-4FF6-BE1E-90AA468E81FF}"/>
              </a:ext>
            </a:extLst>
          </p:cNvPr>
          <p:cNvPicPr>
            <a:picLocks noChangeAspect="1"/>
          </p:cNvPicPr>
          <p:nvPr/>
        </p:nvPicPr>
        <p:blipFill>
          <a:blip r:embed="rId5"/>
          <a:stretch>
            <a:fillRect/>
          </a:stretch>
        </p:blipFill>
        <p:spPr>
          <a:xfrm>
            <a:off x="7111260" y="3084932"/>
            <a:ext cx="999831" cy="926672"/>
          </a:xfrm>
          <a:prstGeom prst="rect">
            <a:avLst/>
          </a:prstGeom>
        </p:spPr>
      </p:pic>
      <p:cxnSp>
        <p:nvCxnSpPr>
          <p:cNvPr id="46" name="Conector recto de flecha 45">
            <a:extLst>
              <a:ext uri="{FF2B5EF4-FFF2-40B4-BE49-F238E27FC236}">
                <a16:creationId xmlns:a16="http://schemas.microsoft.com/office/drawing/2014/main" id="{22932BAD-A23A-45D3-8E09-BC5BFB6FBE70}"/>
              </a:ext>
            </a:extLst>
          </p:cNvPr>
          <p:cNvCxnSpPr>
            <a:cxnSpLocks/>
            <a:stCxn id="19" idx="3"/>
            <a:endCxn id="8" idx="1"/>
          </p:cNvCxnSpPr>
          <p:nvPr/>
        </p:nvCxnSpPr>
        <p:spPr>
          <a:xfrm flipV="1">
            <a:off x="2008476" y="3541417"/>
            <a:ext cx="1484949" cy="68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53" name="Picture 2" descr="Escritura de libros con bookdown">
            <a:extLst>
              <a:ext uri="{FF2B5EF4-FFF2-40B4-BE49-F238E27FC236}">
                <a16:creationId xmlns:a16="http://schemas.microsoft.com/office/drawing/2014/main" id="{BBDBF149-A253-4CC9-8D35-76DBCEB1C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3111245"/>
            <a:ext cx="374503" cy="422195"/>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DEA8B30D-5254-43F8-A67B-8FDDE26FB7CE}"/>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Idea general de </a:t>
            </a:r>
            <a:r>
              <a:rPr lang="es-ES" sz="3200" b="1" i="1" dirty="0">
                <a:solidFill>
                  <a:srgbClr val="41567F"/>
                </a:solidFill>
                <a:latin typeface="Source Sans Pro" charset="0"/>
                <a:ea typeface="Source Sans Pro" charset="0"/>
                <a:cs typeface="Source Sans Pro" charset="0"/>
              </a:rPr>
              <a:t>pipeline</a:t>
            </a:r>
          </a:p>
        </p:txBody>
      </p:sp>
      <p:pic>
        <p:nvPicPr>
          <p:cNvPr id="19" name="Picture 8" descr="Creando un juego Android (V). Y me topé con las bases de datos ...">
            <a:extLst>
              <a:ext uri="{FF2B5EF4-FFF2-40B4-BE49-F238E27FC236}">
                <a16:creationId xmlns:a16="http://schemas.microsoft.com/office/drawing/2014/main" id="{5E950B7A-09C6-4BC5-BAA7-26BEB9FE0A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914"/>
          <a:stretch/>
        </p:blipFill>
        <p:spPr bwMode="auto">
          <a:xfrm>
            <a:off x="1032909" y="3005756"/>
            <a:ext cx="975567" cy="1085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ctualizar al nuevo Microsoft Edge - El blog de Windows para ...">
            <a:extLst>
              <a:ext uri="{FF2B5EF4-FFF2-40B4-BE49-F238E27FC236}">
                <a16:creationId xmlns:a16="http://schemas.microsoft.com/office/drawing/2014/main" id="{5EC2E652-0F9A-4107-9805-568C309862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1793" y="4011604"/>
            <a:ext cx="490766" cy="4907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8" descr="SQL Server on Linux, el evento que no te puedes perder » MuyLinux">
            <a:extLst>
              <a:ext uri="{FF2B5EF4-FFF2-40B4-BE49-F238E27FC236}">
                <a16:creationId xmlns:a16="http://schemas.microsoft.com/office/drawing/2014/main" id="{87D853D1-87BE-4664-82E3-240DF9DA236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11" t="2218" r="9360"/>
          <a:stretch/>
        </p:blipFill>
        <p:spPr bwMode="auto">
          <a:xfrm>
            <a:off x="1032909" y="2315323"/>
            <a:ext cx="736688" cy="58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067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C278FFC-7416-4D6B-9862-A94D935CCD88}"/>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En este ejemplo</a:t>
            </a:r>
          </a:p>
        </p:txBody>
      </p:sp>
      <p:grpSp>
        <p:nvGrpSpPr>
          <p:cNvPr id="4" name="Grupo 3">
            <a:extLst>
              <a:ext uri="{FF2B5EF4-FFF2-40B4-BE49-F238E27FC236}">
                <a16:creationId xmlns:a16="http://schemas.microsoft.com/office/drawing/2014/main" id="{8FAFC845-121B-4F4C-A26B-E7458AC687B5}"/>
              </a:ext>
            </a:extLst>
          </p:cNvPr>
          <p:cNvGrpSpPr/>
          <p:nvPr/>
        </p:nvGrpSpPr>
        <p:grpSpPr>
          <a:xfrm>
            <a:off x="3493425" y="3021519"/>
            <a:ext cx="2094298" cy="1053497"/>
            <a:chOff x="2825900" y="2857862"/>
            <a:chExt cx="1808262" cy="876809"/>
          </a:xfrm>
        </p:grpSpPr>
        <p:pic>
          <p:nvPicPr>
            <p:cNvPr id="8" name="Picture 2" descr="Resultado de imagen de RsTUDIO LOGO">
              <a:extLst>
                <a:ext uri="{FF2B5EF4-FFF2-40B4-BE49-F238E27FC236}">
                  <a16:creationId xmlns:a16="http://schemas.microsoft.com/office/drawing/2014/main" id="{EB3BD607-64E6-4D40-961C-7A2FC3D6A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81"/>
            <a:stretch/>
          </p:blipFill>
          <p:spPr bwMode="auto">
            <a:xfrm>
              <a:off x="2825900" y="2857862"/>
              <a:ext cx="909831" cy="8654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de R programming logo no background">
              <a:extLst>
                <a:ext uri="{FF2B5EF4-FFF2-40B4-BE49-F238E27FC236}">
                  <a16:creationId xmlns:a16="http://schemas.microsoft.com/office/drawing/2014/main" id="{2A4BEEA3-CB4C-4402-A725-59072A3DCF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6654" r="10604" b="16819"/>
            <a:stretch/>
          </p:blipFill>
          <p:spPr bwMode="auto">
            <a:xfrm>
              <a:off x="3670067" y="2901662"/>
              <a:ext cx="964095" cy="8330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Conector recto de flecha 31">
            <a:extLst>
              <a:ext uri="{FF2B5EF4-FFF2-40B4-BE49-F238E27FC236}">
                <a16:creationId xmlns:a16="http://schemas.microsoft.com/office/drawing/2014/main" id="{703EF57C-4079-4606-90D8-6A5C06A16B34}"/>
              </a:ext>
            </a:extLst>
          </p:cNvPr>
          <p:cNvCxnSpPr>
            <a:cxnSpLocks/>
            <a:stCxn id="14" idx="3"/>
            <a:endCxn id="10" idx="1"/>
          </p:cNvCxnSpPr>
          <p:nvPr/>
        </p:nvCxnSpPr>
        <p:spPr>
          <a:xfrm flipV="1">
            <a:off x="5587723" y="3548268"/>
            <a:ext cx="1523537" cy="2631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5" name="Conector recto de flecha 44">
            <a:extLst>
              <a:ext uri="{FF2B5EF4-FFF2-40B4-BE49-F238E27FC236}">
                <a16:creationId xmlns:a16="http://schemas.microsoft.com/office/drawing/2014/main" id="{A140410F-6EC9-41B1-A551-E170F2414DFA}"/>
              </a:ext>
            </a:extLst>
          </p:cNvPr>
          <p:cNvCxnSpPr>
            <a:cxnSpLocks/>
            <a:stCxn id="39" idx="3"/>
            <a:endCxn id="8" idx="1"/>
          </p:cNvCxnSpPr>
          <p:nvPr/>
        </p:nvCxnSpPr>
        <p:spPr>
          <a:xfrm>
            <a:off x="1969895" y="2012508"/>
            <a:ext cx="1523530" cy="152890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0" name="Imagen 9">
            <a:extLst>
              <a:ext uri="{FF2B5EF4-FFF2-40B4-BE49-F238E27FC236}">
                <a16:creationId xmlns:a16="http://schemas.microsoft.com/office/drawing/2014/main" id="{AA00634A-EC71-4FF6-BE1E-90AA468E81FF}"/>
              </a:ext>
            </a:extLst>
          </p:cNvPr>
          <p:cNvPicPr>
            <a:picLocks noChangeAspect="1"/>
          </p:cNvPicPr>
          <p:nvPr/>
        </p:nvPicPr>
        <p:blipFill>
          <a:blip r:embed="rId5"/>
          <a:stretch>
            <a:fillRect/>
          </a:stretch>
        </p:blipFill>
        <p:spPr>
          <a:xfrm>
            <a:off x="7111260" y="3084932"/>
            <a:ext cx="999831" cy="926672"/>
          </a:xfrm>
          <a:prstGeom prst="rect">
            <a:avLst/>
          </a:prstGeom>
        </p:spPr>
      </p:pic>
      <p:grpSp>
        <p:nvGrpSpPr>
          <p:cNvPr id="43" name="Grupo 42">
            <a:extLst>
              <a:ext uri="{FF2B5EF4-FFF2-40B4-BE49-F238E27FC236}">
                <a16:creationId xmlns:a16="http://schemas.microsoft.com/office/drawing/2014/main" id="{BE78C337-D985-4D78-A9FA-B3277F76B2EB}"/>
              </a:ext>
            </a:extLst>
          </p:cNvPr>
          <p:cNvGrpSpPr/>
          <p:nvPr/>
        </p:nvGrpSpPr>
        <p:grpSpPr>
          <a:xfrm>
            <a:off x="842412" y="1486915"/>
            <a:ext cx="1127484" cy="4519045"/>
            <a:chOff x="842409" y="1541378"/>
            <a:chExt cx="1127484" cy="4519045"/>
          </a:xfrm>
        </p:grpSpPr>
        <p:pic>
          <p:nvPicPr>
            <p:cNvPr id="2058" name="Picture 10" descr="Microsoft Excel: Edita &amp; Crea Hojas de Cálculos - Apps en Google Play">
              <a:extLst>
                <a:ext uri="{FF2B5EF4-FFF2-40B4-BE49-F238E27FC236}">
                  <a16:creationId xmlns:a16="http://schemas.microsoft.com/office/drawing/2014/main" id="{0C6D74E0-ECA2-46A4-97D9-75944F0341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56" t="13977" r="12402" b="12795"/>
            <a:stretch/>
          </p:blipFill>
          <p:spPr bwMode="auto">
            <a:xfrm>
              <a:off x="842412" y="2747842"/>
              <a:ext cx="1127481" cy="105118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Microsoft Excel: Edita &amp; Crea Hojas de Cálculos - Apps en Google Play">
              <a:extLst>
                <a:ext uri="{FF2B5EF4-FFF2-40B4-BE49-F238E27FC236}">
                  <a16:creationId xmlns:a16="http://schemas.microsoft.com/office/drawing/2014/main" id="{DA1B92E8-4140-45DB-A000-C3A7CBB08E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56" t="13977" r="12402" b="12795"/>
            <a:stretch/>
          </p:blipFill>
          <p:spPr bwMode="auto">
            <a:xfrm>
              <a:off x="842410" y="3878540"/>
              <a:ext cx="1127481" cy="10511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Microsoft Excel: Edita &amp; Crea Hojas de Cálculos - Apps en Google Play">
              <a:extLst>
                <a:ext uri="{FF2B5EF4-FFF2-40B4-BE49-F238E27FC236}">
                  <a16:creationId xmlns:a16="http://schemas.microsoft.com/office/drawing/2014/main" id="{89CBBFE5-A5FA-4036-B5BF-B144288E8C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56" t="13977" r="12402" b="12795"/>
            <a:stretch/>
          </p:blipFill>
          <p:spPr bwMode="auto">
            <a:xfrm>
              <a:off x="842411" y="1541378"/>
              <a:ext cx="1127481" cy="105118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Microsoft Excel: Edita &amp; Crea Hojas de Cálculos - Apps en Google Play">
              <a:extLst>
                <a:ext uri="{FF2B5EF4-FFF2-40B4-BE49-F238E27FC236}">
                  <a16:creationId xmlns:a16="http://schemas.microsoft.com/office/drawing/2014/main" id="{1F9B9D39-9F64-4E5F-BA1D-D5F5C51764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56" t="13977" r="12402" b="12795"/>
            <a:stretch/>
          </p:blipFill>
          <p:spPr bwMode="auto">
            <a:xfrm>
              <a:off x="842409" y="5009238"/>
              <a:ext cx="1127481" cy="1051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Conector recto de flecha 41">
            <a:extLst>
              <a:ext uri="{FF2B5EF4-FFF2-40B4-BE49-F238E27FC236}">
                <a16:creationId xmlns:a16="http://schemas.microsoft.com/office/drawing/2014/main" id="{DED18E9A-BF4C-4652-8B64-59190EAF8A32}"/>
              </a:ext>
            </a:extLst>
          </p:cNvPr>
          <p:cNvCxnSpPr>
            <a:cxnSpLocks/>
            <a:stCxn id="2058" idx="3"/>
            <a:endCxn id="8" idx="1"/>
          </p:cNvCxnSpPr>
          <p:nvPr/>
        </p:nvCxnSpPr>
        <p:spPr>
          <a:xfrm>
            <a:off x="1969896" y="3218972"/>
            <a:ext cx="1523529" cy="32244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6" name="Conector recto de flecha 45">
            <a:extLst>
              <a:ext uri="{FF2B5EF4-FFF2-40B4-BE49-F238E27FC236}">
                <a16:creationId xmlns:a16="http://schemas.microsoft.com/office/drawing/2014/main" id="{22932BAD-A23A-45D3-8E09-BC5BFB6FBE70}"/>
              </a:ext>
            </a:extLst>
          </p:cNvPr>
          <p:cNvCxnSpPr>
            <a:cxnSpLocks/>
            <a:stCxn id="38" idx="3"/>
            <a:endCxn id="8" idx="1"/>
          </p:cNvCxnSpPr>
          <p:nvPr/>
        </p:nvCxnSpPr>
        <p:spPr>
          <a:xfrm flipV="1">
            <a:off x="1969894" y="3541417"/>
            <a:ext cx="1523531" cy="808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8" name="Conector recto de flecha 47">
            <a:extLst>
              <a:ext uri="{FF2B5EF4-FFF2-40B4-BE49-F238E27FC236}">
                <a16:creationId xmlns:a16="http://schemas.microsoft.com/office/drawing/2014/main" id="{FA054E5A-9C67-4E59-AF4C-1DF06C6493AE}"/>
              </a:ext>
            </a:extLst>
          </p:cNvPr>
          <p:cNvCxnSpPr>
            <a:cxnSpLocks/>
            <a:stCxn id="40" idx="3"/>
            <a:endCxn id="8" idx="1"/>
          </p:cNvCxnSpPr>
          <p:nvPr/>
        </p:nvCxnSpPr>
        <p:spPr>
          <a:xfrm flipV="1">
            <a:off x="1969893" y="3541417"/>
            <a:ext cx="1523532" cy="19389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53" name="Picture 2" descr="Escritura de libros con bookdown">
            <a:extLst>
              <a:ext uri="{FF2B5EF4-FFF2-40B4-BE49-F238E27FC236}">
                <a16:creationId xmlns:a16="http://schemas.microsoft.com/office/drawing/2014/main" id="{BBDBF149-A253-4CC9-8D35-76DBCEB1C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111245"/>
            <a:ext cx="374503" cy="42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265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FFA417-8CD0-40B6-818E-DAED1AD35608}"/>
              </a:ext>
            </a:extLst>
          </p:cNvPr>
          <p:cNvSpPr/>
          <p:nvPr/>
        </p:nvSpPr>
        <p:spPr>
          <a:xfrm>
            <a:off x="1838324" y="6274202"/>
            <a:ext cx="5200651" cy="369332"/>
          </a:xfrm>
          <a:prstGeom prst="rect">
            <a:avLst/>
          </a:prstGeom>
        </p:spPr>
        <p:txBody>
          <a:bodyPr wrap="square">
            <a:spAutoFit/>
          </a:bodyPr>
          <a:lstStyle/>
          <a:p>
            <a:r>
              <a:rPr lang="en-US" dirty="0">
                <a:hlinkClick r:id="rId3"/>
              </a:rPr>
              <a:t>https://github.com/pjaguirreh/Reportes-automaticos</a:t>
            </a:r>
            <a:endParaRPr lang="en-US" dirty="0"/>
          </a:p>
        </p:txBody>
      </p:sp>
      <p:sp>
        <p:nvSpPr>
          <p:cNvPr id="6" name="CuadroTexto 5">
            <a:extLst>
              <a:ext uri="{FF2B5EF4-FFF2-40B4-BE49-F238E27FC236}">
                <a16:creationId xmlns:a16="http://schemas.microsoft.com/office/drawing/2014/main" id="{03CB63DD-454F-4F6F-8BCE-981FC8B1B0F0}"/>
              </a:ext>
            </a:extLst>
          </p:cNvPr>
          <p:cNvSpPr txBox="1"/>
          <p:nvPr/>
        </p:nvSpPr>
        <p:spPr>
          <a:xfrm>
            <a:off x="641684" y="214466"/>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Si tienes instalado R/</a:t>
            </a:r>
            <a:r>
              <a:rPr lang="es-ES" sz="3200" b="1" dirty="0" err="1">
                <a:solidFill>
                  <a:srgbClr val="41567F"/>
                </a:solidFill>
                <a:latin typeface="Source Sans Pro" charset="0"/>
                <a:ea typeface="Source Sans Pro" charset="0"/>
                <a:cs typeface="Source Sans Pro" charset="0"/>
              </a:rPr>
              <a:t>RStudio</a:t>
            </a:r>
            <a:endParaRPr lang="es-ES" sz="3200" b="1" dirty="0">
              <a:solidFill>
                <a:srgbClr val="41567F"/>
              </a:solidFill>
              <a:latin typeface="Source Sans Pro" charset="0"/>
              <a:ea typeface="Source Sans Pro" charset="0"/>
              <a:cs typeface="Source Sans Pro" charset="0"/>
            </a:endParaRPr>
          </a:p>
        </p:txBody>
      </p:sp>
      <p:sp>
        <p:nvSpPr>
          <p:cNvPr id="8" name="CuadroTexto 7">
            <a:extLst>
              <a:ext uri="{FF2B5EF4-FFF2-40B4-BE49-F238E27FC236}">
                <a16:creationId xmlns:a16="http://schemas.microsoft.com/office/drawing/2014/main" id="{E3019EF1-8140-40ED-899B-968841FE976D}"/>
              </a:ext>
            </a:extLst>
          </p:cNvPr>
          <p:cNvSpPr txBox="1"/>
          <p:nvPr/>
        </p:nvSpPr>
        <p:spPr>
          <a:xfrm>
            <a:off x="641684" y="635898"/>
            <a:ext cx="1416192" cy="584775"/>
          </a:xfrm>
          <a:prstGeom prst="rect">
            <a:avLst/>
          </a:prstGeom>
          <a:noFill/>
        </p:spPr>
        <p:txBody>
          <a:bodyPr wrap="square" rtlCol="0">
            <a:spAutoFit/>
          </a:bodyPr>
          <a:lstStyle/>
          <a:p>
            <a:r>
              <a:rPr lang="es-ES" sz="3200" dirty="0">
                <a:solidFill>
                  <a:srgbClr val="41567F"/>
                </a:solidFill>
                <a:latin typeface="Source Sans Pro" charset="0"/>
                <a:ea typeface="Source Sans Pro" charset="0"/>
                <a:cs typeface="Source Sans Pro" charset="0"/>
              </a:rPr>
              <a:t>GitHub</a:t>
            </a:r>
          </a:p>
        </p:txBody>
      </p:sp>
      <p:pic>
        <p:nvPicPr>
          <p:cNvPr id="10" name="Imagen 9">
            <a:extLst>
              <a:ext uri="{FF2B5EF4-FFF2-40B4-BE49-F238E27FC236}">
                <a16:creationId xmlns:a16="http://schemas.microsoft.com/office/drawing/2014/main" id="{015A2A84-0FB1-4DED-94AA-B3C6AB633E0A}"/>
              </a:ext>
            </a:extLst>
          </p:cNvPr>
          <p:cNvPicPr>
            <a:picLocks noChangeAspect="1"/>
          </p:cNvPicPr>
          <p:nvPr/>
        </p:nvPicPr>
        <p:blipFill>
          <a:blip r:embed="rId4"/>
          <a:stretch>
            <a:fillRect/>
          </a:stretch>
        </p:blipFill>
        <p:spPr>
          <a:xfrm>
            <a:off x="627502" y="1274095"/>
            <a:ext cx="7888996" cy="5000107"/>
          </a:xfrm>
          <a:prstGeom prst="rect">
            <a:avLst/>
          </a:prstGeom>
        </p:spPr>
      </p:pic>
      <p:sp>
        <p:nvSpPr>
          <p:cNvPr id="11" name="Rectangle 3">
            <a:extLst>
              <a:ext uri="{FF2B5EF4-FFF2-40B4-BE49-F238E27FC236}">
                <a16:creationId xmlns:a16="http://schemas.microsoft.com/office/drawing/2014/main" id="{5B28C3E1-AD56-405B-B48B-EC13A4926773}"/>
              </a:ext>
            </a:extLst>
          </p:cNvPr>
          <p:cNvSpPr/>
          <p:nvPr/>
        </p:nvSpPr>
        <p:spPr>
          <a:xfrm>
            <a:off x="7126140" y="2752982"/>
            <a:ext cx="1280586" cy="3429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A1541CAB-7D0E-48E4-9C69-5DD5EB8F60DD}"/>
              </a:ext>
            </a:extLst>
          </p:cNvPr>
          <p:cNvSpPr/>
          <p:nvPr/>
        </p:nvSpPr>
        <p:spPr>
          <a:xfrm>
            <a:off x="7277515" y="1707043"/>
            <a:ext cx="1188845" cy="27084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12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ctrTitle"/>
          </p:nvPr>
        </p:nvSpPr>
        <p:spPr>
          <a:xfrm>
            <a:off x="218660" y="2599791"/>
            <a:ext cx="8706679" cy="829209"/>
          </a:xfrm>
        </p:spPr>
        <p:txBody>
          <a:bodyPr>
            <a:noAutofit/>
          </a:bodyPr>
          <a:lstStyle/>
          <a:p>
            <a:r>
              <a:rPr lang="es-CL" sz="5500" b="1" dirty="0">
                <a:solidFill>
                  <a:schemeClr val="tx2"/>
                </a:solidFill>
              </a:rPr>
              <a:t>Demostración</a:t>
            </a:r>
            <a:endParaRPr lang="es-CL" sz="5500" dirty="0"/>
          </a:p>
        </p:txBody>
      </p:sp>
      <p:pic>
        <p:nvPicPr>
          <p:cNvPr id="6" name="Picture 6" descr="Resultado de imagen de R programming logo no background">
            <a:extLst>
              <a:ext uri="{FF2B5EF4-FFF2-40B4-BE49-F238E27FC236}">
                <a16:creationId xmlns:a16="http://schemas.microsoft.com/office/drawing/2014/main" id="{C4BD05CE-6CFF-4D60-93D7-433460D4E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71" t="11993" r="15838" b="7927"/>
          <a:stretch/>
        </p:blipFill>
        <p:spPr bwMode="auto">
          <a:xfrm>
            <a:off x="1872990" y="3657766"/>
            <a:ext cx="1397293" cy="1484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RsTUDIO LOGO">
            <a:extLst>
              <a:ext uri="{FF2B5EF4-FFF2-40B4-BE49-F238E27FC236}">
                <a16:creationId xmlns:a16="http://schemas.microsoft.com/office/drawing/2014/main" id="{08AB6BAC-C523-40E2-8917-452F33E850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443"/>
          <a:stretch/>
        </p:blipFill>
        <p:spPr bwMode="auto">
          <a:xfrm>
            <a:off x="5873715" y="3815662"/>
            <a:ext cx="1183070" cy="1168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scritura de libros con bookdown">
            <a:extLst>
              <a:ext uri="{FF2B5EF4-FFF2-40B4-BE49-F238E27FC236}">
                <a16:creationId xmlns:a16="http://schemas.microsoft.com/office/drawing/2014/main" id="{239B16B8-E117-4AAC-9CED-F4FD1214A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140" y="3705573"/>
            <a:ext cx="1237723" cy="139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6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FFA417-8CD0-40B6-818E-DAED1AD35608}"/>
              </a:ext>
            </a:extLst>
          </p:cNvPr>
          <p:cNvSpPr/>
          <p:nvPr/>
        </p:nvSpPr>
        <p:spPr>
          <a:xfrm>
            <a:off x="1838324" y="6274202"/>
            <a:ext cx="5200651" cy="369332"/>
          </a:xfrm>
          <a:prstGeom prst="rect">
            <a:avLst/>
          </a:prstGeom>
        </p:spPr>
        <p:txBody>
          <a:bodyPr wrap="square">
            <a:spAutoFit/>
          </a:bodyPr>
          <a:lstStyle/>
          <a:p>
            <a:r>
              <a:rPr lang="en-US" dirty="0">
                <a:hlinkClick r:id="rId3"/>
              </a:rPr>
              <a:t>https://github.com/pjaguirreh/Reportes-automaticos</a:t>
            </a:r>
            <a:endParaRPr lang="en-US" dirty="0"/>
          </a:p>
        </p:txBody>
      </p:sp>
      <p:sp>
        <p:nvSpPr>
          <p:cNvPr id="6" name="CuadroTexto 5">
            <a:extLst>
              <a:ext uri="{FF2B5EF4-FFF2-40B4-BE49-F238E27FC236}">
                <a16:creationId xmlns:a16="http://schemas.microsoft.com/office/drawing/2014/main" id="{03CB63DD-454F-4F6F-8BCE-981FC8B1B0F0}"/>
              </a:ext>
            </a:extLst>
          </p:cNvPr>
          <p:cNvSpPr txBox="1"/>
          <p:nvPr/>
        </p:nvSpPr>
        <p:spPr>
          <a:xfrm>
            <a:off x="641684" y="214466"/>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Si tienes instalado R/</a:t>
            </a:r>
            <a:r>
              <a:rPr lang="es-ES" sz="3200" b="1" dirty="0" err="1">
                <a:solidFill>
                  <a:srgbClr val="41567F"/>
                </a:solidFill>
                <a:latin typeface="Source Sans Pro" charset="0"/>
                <a:ea typeface="Source Sans Pro" charset="0"/>
                <a:cs typeface="Source Sans Pro" charset="0"/>
              </a:rPr>
              <a:t>RStudio</a:t>
            </a:r>
            <a:endParaRPr lang="es-ES" sz="3200" b="1" dirty="0">
              <a:solidFill>
                <a:srgbClr val="41567F"/>
              </a:solidFill>
              <a:latin typeface="Source Sans Pro" charset="0"/>
              <a:ea typeface="Source Sans Pro" charset="0"/>
              <a:cs typeface="Source Sans Pro" charset="0"/>
            </a:endParaRPr>
          </a:p>
        </p:txBody>
      </p:sp>
      <p:sp>
        <p:nvSpPr>
          <p:cNvPr id="8" name="CuadroTexto 7">
            <a:extLst>
              <a:ext uri="{FF2B5EF4-FFF2-40B4-BE49-F238E27FC236}">
                <a16:creationId xmlns:a16="http://schemas.microsoft.com/office/drawing/2014/main" id="{E3019EF1-8140-40ED-899B-968841FE976D}"/>
              </a:ext>
            </a:extLst>
          </p:cNvPr>
          <p:cNvSpPr txBox="1"/>
          <p:nvPr/>
        </p:nvSpPr>
        <p:spPr>
          <a:xfrm>
            <a:off x="641684" y="635898"/>
            <a:ext cx="1416192" cy="584775"/>
          </a:xfrm>
          <a:prstGeom prst="rect">
            <a:avLst/>
          </a:prstGeom>
          <a:noFill/>
        </p:spPr>
        <p:txBody>
          <a:bodyPr wrap="square" rtlCol="0">
            <a:spAutoFit/>
          </a:bodyPr>
          <a:lstStyle/>
          <a:p>
            <a:r>
              <a:rPr lang="es-ES" sz="3200" dirty="0">
                <a:solidFill>
                  <a:srgbClr val="41567F"/>
                </a:solidFill>
                <a:latin typeface="Source Sans Pro" charset="0"/>
                <a:ea typeface="Source Sans Pro" charset="0"/>
                <a:cs typeface="Source Sans Pro" charset="0"/>
              </a:rPr>
              <a:t>GitHub</a:t>
            </a:r>
          </a:p>
        </p:txBody>
      </p:sp>
      <p:pic>
        <p:nvPicPr>
          <p:cNvPr id="10" name="Imagen 9">
            <a:extLst>
              <a:ext uri="{FF2B5EF4-FFF2-40B4-BE49-F238E27FC236}">
                <a16:creationId xmlns:a16="http://schemas.microsoft.com/office/drawing/2014/main" id="{015A2A84-0FB1-4DED-94AA-B3C6AB633E0A}"/>
              </a:ext>
            </a:extLst>
          </p:cNvPr>
          <p:cNvPicPr>
            <a:picLocks noChangeAspect="1"/>
          </p:cNvPicPr>
          <p:nvPr/>
        </p:nvPicPr>
        <p:blipFill>
          <a:blip r:embed="rId4"/>
          <a:stretch>
            <a:fillRect/>
          </a:stretch>
        </p:blipFill>
        <p:spPr>
          <a:xfrm>
            <a:off x="627502" y="1274095"/>
            <a:ext cx="7888996" cy="5000107"/>
          </a:xfrm>
          <a:prstGeom prst="rect">
            <a:avLst/>
          </a:prstGeom>
        </p:spPr>
      </p:pic>
      <p:sp>
        <p:nvSpPr>
          <p:cNvPr id="11" name="Rectangle 3">
            <a:extLst>
              <a:ext uri="{FF2B5EF4-FFF2-40B4-BE49-F238E27FC236}">
                <a16:creationId xmlns:a16="http://schemas.microsoft.com/office/drawing/2014/main" id="{5B28C3E1-AD56-405B-B48B-EC13A4926773}"/>
              </a:ext>
            </a:extLst>
          </p:cNvPr>
          <p:cNvSpPr/>
          <p:nvPr/>
        </p:nvSpPr>
        <p:spPr>
          <a:xfrm>
            <a:off x="7126140" y="2752982"/>
            <a:ext cx="1280586" cy="3429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A1541CAB-7D0E-48E4-9C69-5DD5EB8F60DD}"/>
              </a:ext>
            </a:extLst>
          </p:cNvPr>
          <p:cNvSpPr/>
          <p:nvPr/>
        </p:nvSpPr>
        <p:spPr>
          <a:xfrm>
            <a:off x="7277515" y="1707043"/>
            <a:ext cx="1188845" cy="27084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202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FAFC845-121B-4F4C-A26B-E7458AC687B5}"/>
              </a:ext>
            </a:extLst>
          </p:cNvPr>
          <p:cNvGrpSpPr/>
          <p:nvPr/>
        </p:nvGrpSpPr>
        <p:grpSpPr>
          <a:xfrm>
            <a:off x="3493425" y="3021519"/>
            <a:ext cx="2094298" cy="1053497"/>
            <a:chOff x="2825900" y="2857862"/>
            <a:chExt cx="1808262" cy="876809"/>
          </a:xfrm>
        </p:grpSpPr>
        <p:pic>
          <p:nvPicPr>
            <p:cNvPr id="8" name="Picture 2" descr="Resultado de imagen de RsTUDIO LOGO">
              <a:extLst>
                <a:ext uri="{FF2B5EF4-FFF2-40B4-BE49-F238E27FC236}">
                  <a16:creationId xmlns:a16="http://schemas.microsoft.com/office/drawing/2014/main" id="{EB3BD607-64E6-4D40-961C-7A2FC3D6A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081"/>
            <a:stretch/>
          </p:blipFill>
          <p:spPr bwMode="auto">
            <a:xfrm>
              <a:off x="2825900" y="2857862"/>
              <a:ext cx="909831" cy="8654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de R programming logo no background">
              <a:extLst>
                <a:ext uri="{FF2B5EF4-FFF2-40B4-BE49-F238E27FC236}">
                  <a16:creationId xmlns:a16="http://schemas.microsoft.com/office/drawing/2014/main" id="{2A4BEEA3-CB4C-4402-A725-59072A3DCF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6654" r="10604" b="16819"/>
            <a:stretch/>
          </p:blipFill>
          <p:spPr bwMode="auto">
            <a:xfrm>
              <a:off x="3670067" y="2901662"/>
              <a:ext cx="964095" cy="8330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Conector recto de flecha 31">
            <a:extLst>
              <a:ext uri="{FF2B5EF4-FFF2-40B4-BE49-F238E27FC236}">
                <a16:creationId xmlns:a16="http://schemas.microsoft.com/office/drawing/2014/main" id="{703EF57C-4079-4606-90D8-6A5C06A16B34}"/>
              </a:ext>
            </a:extLst>
          </p:cNvPr>
          <p:cNvCxnSpPr>
            <a:cxnSpLocks/>
            <a:stCxn id="14" idx="3"/>
            <a:endCxn id="10" idx="1"/>
          </p:cNvCxnSpPr>
          <p:nvPr/>
        </p:nvCxnSpPr>
        <p:spPr>
          <a:xfrm flipV="1">
            <a:off x="5587723" y="3548268"/>
            <a:ext cx="1523537" cy="2631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0" name="Imagen 9">
            <a:extLst>
              <a:ext uri="{FF2B5EF4-FFF2-40B4-BE49-F238E27FC236}">
                <a16:creationId xmlns:a16="http://schemas.microsoft.com/office/drawing/2014/main" id="{AA00634A-EC71-4FF6-BE1E-90AA468E81FF}"/>
              </a:ext>
            </a:extLst>
          </p:cNvPr>
          <p:cNvPicPr>
            <a:picLocks noChangeAspect="1"/>
          </p:cNvPicPr>
          <p:nvPr/>
        </p:nvPicPr>
        <p:blipFill>
          <a:blip r:embed="rId4"/>
          <a:stretch>
            <a:fillRect/>
          </a:stretch>
        </p:blipFill>
        <p:spPr>
          <a:xfrm>
            <a:off x="7111260" y="3084932"/>
            <a:ext cx="999831" cy="926672"/>
          </a:xfrm>
          <a:prstGeom prst="rect">
            <a:avLst/>
          </a:prstGeom>
        </p:spPr>
      </p:pic>
      <p:cxnSp>
        <p:nvCxnSpPr>
          <p:cNvPr id="46" name="Conector recto de flecha 45">
            <a:extLst>
              <a:ext uri="{FF2B5EF4-FFF2-40B4-BE49-F238E27FC236}">
                <a16:creationId xmlns:a16="http://schemas.microsoft.com/office/drawing/2014/main" id="{22932BAD-A23A-45D3-8E09-BC5BFB6FBE70}"/>
              </a:ext>
            </a:extLst>
          </p:cNvPr>
          <p:cNvCxnSpPr>
            <a:cxnSpLocks/>
            <a:stCxn id="19" idx="3"/>
            <a:endCxn id="8" idx="1"/>
          </p:cNvCxnSpPr>
          <p:nvPr/>
        </p:nvCxnSpPr>
        <p:spPr>
          <a:xfrm flipV="1">
            <a:off x="2008476" y="3541417"/>
            <a:ext cx="1484949" cy="68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CuadroTexto 17">
            <a:extLst>
              <a:ext uri="{FF2B5EF4-FFF2-40B4-BE49-F238E27FC236}">
                <a16:creationId xmlns:a16="http://schemas.microsoft.com/office/drawing/2014/main" id="{DEA8B30D-5254-43F8-A67B-8FDDE26FB7CE}"/>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Idea general de </a:t>
            </a:r>
            <a:r>
              <a:rPr lang="es-ES" sz="3200" b="1" i="1" dirty="0">
                <a:solidFill>
                  <a:srgbClr val="41567F"/>
                </a:solidFill>
                <a:latin typeface="Source Sans Pro" charset="0"/>
                <a:ea typeface="Source Sans Pro" charset="0"/>
                <a:cs typeface="Source Sans Pro" charset="0"/>
              </a:rPr>
              <a:t>pipeline</a:t>
            </a:r>
          </a:p>
        </p:txBody>
      </p:sp>
      <p:pic>
        <p:nvPicPr>
          <p:cNvPr id="19" name="Picture 8" descr="Creando un juego Android (V). Y me topé con las bases de datos ...">
            <a:extLst>
              <a:ext uri="{FF2B5EF4-FFF2-40B4-BE49-F238E27FC236}">
                <a16:creationId xmlns:a16="http://schemas.microsoft.com/office/drawing/2014/main" id="{5E950B7A-09C6-4BC5-BAA7-26BEB9FE0A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4"/>
          <a:stretch/>
        </p:blipFill>
        <p:spPr bwMode="auto">
          <a:xfrm>
            <a:off x="1032909" y="3005756"/>
            <a:ext cx="975567" cy="108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2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FAFC845-121B-4F4C-A26B-E7458AC687B5}"/>
              </a:ext>
            </a:extLst>
          </p:cNvPr>
          <p:cNvGrpSpPr/>
          <p:nvPr/>
        </p:nvGrpSpPr>
        <p:grpSpPr>
          <a:xfrm>
            <a:off x="3524851" y="3345031"/>
            <a:ext cx="2094298" cy="1053497"/>
            <a:chOff x="2825900" y="2857862"/>
            <a:chExt cx="1808262" cy="876809"/>
          </a:xfrm>
        </p:grpSpPr>
        <p:pic>
          <p:nvPicPr>
            <p:cNvPr id="8" name="Picture 2" descr="Resultado de imagen de RsTUDIO LOGO">
              <a:extLst>
                <a:ext uri="{FF2B5EF4-FFF2-40B4-BE49-F238E27FC236}">
                  <a16:creationId xmlns:a16="http://schemas.microsoft.com/office/drawing/2014/main" id="{EB3BD607-64E6-4D40-961C-7A2FC3D6A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081"/>
            <a:stretch/>
          </p:blipFill>
          <p:spPr bwMode="auto">
            <a:xfrm>
              <a:off x="2825900" y="2857862"/>
              <a:ext cx="909831" cy="8654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de R programming logo no background">
              <a:extLst>
                <a:ext uri="{FF2B5EF4-FFF2-40B4-BE49-F238E27FC236}">
                  <a16:creationId xmlns:a16="http://schemas.microsoft.com/office/drawing/2014/main" id="{2A4BEEA3-CB4C-4402-A725-59072A3DCF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6654" r="10604" b="16819"/>
            <a:stretch/>
          </p:blipFill>
          <p:spPr bwMode="auto">
            <a:xfrm>
              <a:off x="3670067" y="2901662"/>
              <a:ext cx="964095" cy="8330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Conector recto de flecha 31">
            <a:extLst>
              <a:ext uri="{FF2B5EF4-FFF2-40B4-BE49-F238E27FC236}">
                <a16:creationId xmlns:a16="http://schemas.microsoft.com/office/drawing/2014/main" id="{703EF57C-4079-4606-90D8-6A5C06A16B34}"/>
              </a:ext>
            </a:extLst>
          </p:cNvPr>
          <p:cNvCxnSpPr>
            <a:cxnSpLocks/>
            <a:stCxn id="14" idx="3"/>
            <a:endCxn id="10" idx="1"/>
          </p:cNvCxnSpPr>
          <p:nvPr/>
        </p:nvCxnSpPr>
        <p:spPr>
          <a:xfrm flipV="1">
            <a:off x="5619149" y="1690362"/>
            <a:ext cx="2016287" cy="22077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5" name="Conector recto de flecha 44">
            <a:extLst>
              <a:ext uri="{FF2B5EF4-FFF2-40B4-BE49-F238E27FC236}">
                <a16:creationId xmlns:a16="http://schemas.microsoft.com/office/drawing/2014/main" id="{A140410F-6EC9-41B1-A551-E170F2414DFA}"/>
              </a:ext>
            </a:extLst>
          </p:cNvPr>
          <p:cNvCxnSpPr>
            <a:cxnSpLocks/>
            <a:stCxn id="39" idx="3"/>
            <a:endCxn id="8" idx="1"/>
          </p:cNvCxnSpPr>
          <p:nvPr/>
        </p:nvCxnSpPr>
        <p:spPr>
          <a:xfrm>
            <a:off x="1287557" y="1738200"/>
            <a:ext cx="2237294" cy="212672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0" name="Imagen 9">
            <a:extLst>
              <a:ext uri="{FF2B5EF4-FFF2-40B4-BE49-F238E27FC236}">
                <a16:creationId xmlns:a16="http://schemas.microsoft.com/office/drawing/2014/main" id="{AA00634A-EC71-4FF6-BE1E-90AA468E81FF}"/>
              </a:ext>
            </a:extLst>
          </p:cNvPr>
          <p:cNvPicPr>
            <a:picLocks noChangeAspect="1"/>
          </p:cNvPicPr>
          <p:nvPr/>
        </p:nvPicPr>
        <p:blipFill>
          <a:blip r:embed="rId4"/>
          <a:stretch>
            <a:fillRect/>
          </a:stretch>
        </p:blipFill>
        <p:spPr>
          <a:xfrm>
            <a:off x="7635436" y="1227026"/>
            <a:ext cx="999831" cy="926672"/>
          </a:xfrm>
          <a:prstGeom prst="rect">
            <a:avLst/>
          </a:prstGeom>
        </p:spPr>
      </p:pic>
      <p:pic>
        <p:nvPicPr>
          <p:cNvPr id="39" name="Picture 10" descr="Microsoft Excel: Edita &amp; Crea Hojas de Cálculos - Apps en Google Play">
            <a:extLst>
              <a:ext uri="{FF2B5EF4-FFF2-40B4-BE49-F238E27FC236}">
                <a16:creationId xmlns:a16="http://schemas.microsoft.com/office/drawing/2014/main" id="{89CBBFE5-A5FA-4036-B5BF-B144288E8C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56" t="13977" r="12402" b="12795"/>
          <a:stretch/>
        </p:blipFill>
        <p:spPr bwMode="auto">
          <a:xfrm>
            <a:off x="160076" y="1212607"/>
            <a:ext cx="1127481" cy="105118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onector recto de flecha 45">
            <a:extLst>
              <a:ext uri="{FF2B5EF4-FFF2-40B4-BE49-F238E27FC236}">
                <a16:creationId xmlns:a16="http://schemas.microsoft.com/office/drawing/2014/main" id="{22932BAD-A23A-45D3-8E09-BC5BFB6FBE70}"/>
              </a:ext>
            </a:extLst>
          </p:cNvPr>
          <p:cNvCxnSpPr>
            <a:cxnSpLocks/>
            <a:stCxn id="19" idx="3"/>
            <a:endCxn id="8" idx="1"/>
          </p:cNvCxnSpPr>
          <p:nvPr/>
        </p:nvCxnSpPr>
        <p:spPr>
          <a:xfrm>
            <a:off x="1338473" y="3011861"/>
            <a:ext cx="2186378" cy="85306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8" descr="Creando un juego Android (V). Y me topé con las bases de datos ...">
            <a:extLst>
              <a:ext uri="{FF2B5EF4-FFF2-40B4-BE49-F238E27FC236}">
                <a16:creationId xmlns:a16="http://schemas.microsoft.com/office/drawing/2014/main" id="{5E950B7A-09C6-4BC5-BAA7-26BEB9FE0A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0914"/>
          <a:stretch/>
        </p:blipFill>
        <p:spPr bwMode="auto">
          <a:xfrm>
            <a:off x="362906" y="2469349"/>
            <a:ext cx="975567" cy="108502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ector recto de flecha 20">
            <a:extLst>
              <a:ext uri="{FF2B5EF4-FFF2-40B4-BE49-F238E27FC236}">
                <a16:creationId xmlns:a16="http://schemas.microsoft.com/office/drawing/2014/main" id="{F365AFA7-CE83-4ED5-A34B-B737467A841F}"/>
              </a:ext>
            </a:extLst>
          </p:cNvPr>
          <p:cNvCxnSpPr>
            <a:cxnSpLocks/>
            <a:stCxn id="5" idx="3"/>
            <a:endCxn id="8" idx="1"/>
          </p:cNvCxnSpPr>
          <p:nvPr/>
        </p:nvCxnSpPr>
        <p:spPr>
          <a:xfrm flipV="1">
            <a:off x="1521277" y="3864929"/>
            <a:ext cx="2003574" cy="5904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5" name="Imagen 4">
            <a:extLst>
              <a:ext uri="{FF2B5EF4-FFF2-40B4-BE49-F238E27FC236}">
                <a16:creationId xmlns:a16="http://schemas.microsoft.com/office/drawing/2014/main" id="{E3075380-C86E-483E-A9D7-A861C660CF3F}"/>
              </a:ext>
            </a:extLst>
          </p:cNvPr>
          <p:cNvPicPr>
            <a:picLocks noChangeAspect="1"/>
          </p:cNvPicPr>
          <p:nvPr/>
        </p:nvPicPr>
        <p:blipFill>
          <a:blip r:embed="rId7"/>
          <a:stretch>
            <a:fillRect/>
          </a:stretch>
        </p:blipFill>
        <p:spPr>
          <a:xfrm>
            <a:off x="131269" y="3873113"/>
            <a:ext cx="1390008" cy="1164437"/>
          </a:xfrm>
          <a:prstGeom prst="rect">
            <a:avLst/>
          </a:prstGeom>
        </p:spPr>
      </p:pic>
      <p:cxnSp>
        <p:nvCxnSpPr>
          <p:cNvPr id="35" name="Conector recto de flecha 34">
            <a:extLst>
              <a:ext uri="{FF2B5EF4-FFF2-40B4-BE49-F238E27FC236}">
                <a16:creationId xmlns:a16="http://schemas.microsoft.com/office/drawing/2014/main" id="{00E7587A-F767-4C01-B967-FFE6A2C0D53D}"/>
              </a:ext>
            </a:extLst>
          </p:cNvPr>
          <p:cNvCxnSpPr>
            <a:cxnSpLocks/>
            <a:stCxn id="14" idx="3"/>
            <a:endCxn id="26" idx="1"/>
          </p:cNvCxnSpPr>
          <p:nvPr/>
        </p:nvCxnSpPr>
        <p:spPr>
          <a:xfrm flipV="1">
            <a:off x="5619149" y="2958927"/>
            <a:ext cx="2113489" cy="9391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26" name="Imagen 25">
            <a:extLst>
              <a:ext uri="{FF2B5EF4-FFF2-40B4-BE49-F238E27FC236}">
                <a16:creationId xmlns:a16="http://schemas.microsoft.com/office/drawing/2014/main" id="{E8397491-4437-43BB-8F7F-B30D3320AE7D}"/>
              </a:ext>
            </a:extLst>
          </p:cNvPr>
          <p:cNvPicPr>
            <a:picLocks noChangeAspect="1"/>
          </p:cNvPicPr>
          <p:nvPr/>
        </p:nvPicPr>
        <p:blipFill>
          <a:blip r:embed="rId8"/>
          <a:stretch>
            <a:fillRect/>
          </a:stretch>
        </p:blipFill>
        <p:spPr>
          <a:xfrm>
            <a:off x="7732638" y="2504735"/>
            <a:ext cx="914479" cy="908383"/>
          </a:xfrm>
          <a:prstGeom prst="rect">
            <a:avLst/>
          </a:prstGeom>
        </p:spPr>
      </p:pic>
      <p:pic>
        <p:nvPicPr>
          <p:cNvPr id="16386" name="Picture 2" descr="Cómo bloquear correos en mi email de Gmail - 5 pasos">
            <a:extLst>
              <a:ext uri="{FF2B5EF4-FFF2-40B4-BE49-F238E27FC236}">
                <a16:creationId xmlns:a16="http://schemas.microsoft.com/office/drawing/2014/main" id="{927F72FD-8075-4755-BBBA-D0027653458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901" t="21745" r="12822" b="23268"/>
          <a:stretch/>
        </p:blipFill>
        <p:spPr bwMode="auto">
          <a:xfrm>
            <a:off x="7923079" y="3939643"/>
            <a:ext cx="702731" cy="513317"/>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ector recto de flecha 53">
            <a:extLst>
              <a:ext uri="{FF2B5EF4-FFF2-40B4-BE49-F238E27FC236}">
                <a16:creationId xmlns:a16="http://schemas.microsoft.com/office/drawing/2014/main" id="{2B3892E4-0530-4416-AE1A-19A749EBED0E}"/>
              </a:ext>
            </a:extLst>
          </p:cNvPr>
          <p:cNvCxnSpPr>
            <a:cxnSpLocks/>
            <a:stCxn id="14" idx="3"/>
            <a:endCxn id="16386" idx="1"/>
          </p:cNvCxnSpPr>
          <p:nvPr/>
        </p:nvCxnSpPr>
        <p:spPr>
          <a:xfrm>
            <a:off x="5619149" y="3898093"/>
            <a:ext cx="2303930" cy="29820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B408E078-8266-4A7F-A815-4D64011D9A0C}"/>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Posibles </a:t>
            </a:r>
            <a:r>
              <a:rPr lang="es-ES" sz="3200" b="1" i="1" dirty="0">
                <a:solidFill>
                  <a:srgbClr val="41567F"/>
                </a:solidFill>
                <a:latin typeface="Source Sans Pro" charset="0"/>
                <a:ea typeface="Source Sans Pro" charset="0"/>
                <a:cs typeface="Source Sans Pro" charset="0"/>
              </a:rPr>
              <a:t>pipelines</a:t>
            </a:r>
          </a:p>
        </p:txBody>
      </p:sp>
      <p:pic>
        <p:nvPicPr>
          <p:cNvPr id="25" name="Picture 8" descr="Google Drive Logo - PNG y Vector">
            <a:extLst>
              <a:ext uri="{FF2B5EF4-FFF2-40B4-BE49-F238E27FC236}">
                <a16:creationId xmlns:a16="http://schemas.microsoft.com/office/drawing/2014/main" id="{7E5B0CA0-D5E9-49A0-8F14-9CB4D54C8B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189" t="12014" r="9386" b="11110"/>
          <a:stretch/>
        </p:blipFill>
        <p:spPr bwMode="auto">
          <a:xfrm>
            <a:off x="231177" y="5333504"/>
            <a:ext cx="1239023" cy="11992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de flecha 26">
            <a:extLst>
              <a:ext uri="{FF2B5EF4-FFF2-40B4-BE49-F238E27FC236}">
                <a16:creationId xmlns:a16="http://schemas.microsoft.com/office/drawing/2014/main" id="{0C94B80B-C9C7-4FAD-89DA-D2A5998B4ED6}"/>
              </a:ext>
            </a:extLst>
          </p:cNvPr>
          <p:cNvCxnSpPr>
            <a:cxnSpLocks/>
            <a:stCxn id="25" idx="3"/>
            <a:endCxn id="8" idx="1"/>
          </p:cNvCxnSpPr>
          <p:nvPr/>
        </p:nvCxnSpPr>
        <p:spPr>
          <a:xfrm flipV="1">
            <a:off x="1470200" y="3864929"/>
            <a:ext cx="2054651" cy="20682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49" name="Picture 10" descr="Microsoft Excel: Edita &amp; Crea Hojas de Cálculos - Apps en Google Play">
            <a:extLst>
              <a:ext uri="{FF2B5EF4-FFF2-40B4-BE49-F238E27FC236}">
                <a16:creationId xmlns:a16="http://schemas.microsoft.com/office/drawing/2014/main" id="{2784B52D-550C-4593-836B-28FBBD7CB5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56" t="13977" r="12402" b="12795"/>
          <a:stretch/>
        </p:blipFill>
        <p:spPr bwMode="auto">
          <a:xfrm>
            <a:off x="7934929" y="5378020"/>
            <a:ext cx="712188" cy="663994"/>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ector recto de flecha 54">
            <a:extLst>
              <a:ext uri="{FF2B5EF4-FFF2-40B4-BE49-F238E27FC236}">
                <a16:creationId xmlns:a16="http://schemas.microsoft.com/office/drawing/2014/main" id="{9E1B4157-B142-4180-A98D-10F621A50A01}"/>
              </a:ext>
            </a:extLst>
          </p:cNvPr>
          <p:cNvCxnSpPr>
            <a:cxnSpLocks/>
            <a:stCxn id="14" idx="3"/>
            <a:endCxn id="49" idx="1"/>
          </p:cNvCxnSpPr>
          <p:nvPr/>
        </p:nvCxnSpPr>
        <p:spPr>
          <a:xfrm>
            <a:off x="5619149" y="3898093"/>
            <a:ext cx="2315780" cy="181192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49933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100355F-734F-4896-9815-3315A5B1761A}"/>
              </a:ext>
            </a:extLst>
          </p:cNvPr>
          <p:cNvSpPr/>
          <p:nvPr/>
        </p:nvSpPr>
        <p:spPr>
          <a:xfrm>
            <a:off x="5463654" y="6379690"/>
            <a:ext cx="3144002" cy="369332"/>
          </a:xfrm>
          <a:prstGeom prst="rect">
            <a:avLst/>
          </a:prstGeom>
          <a:noFill/>
        </p:spPr>
        <p:txBody>
          <a:bodyPr wrap="square" rtlCol="0">
            <a:spAutoFit/>
          </a:bodyPr>
          <a:lstStyle/>
          <a:p>
            <a:pPr algn="ctr"/>
            <a:r>
              <a:rPr lang="es-419" dirty="0">
                <a:latin typeface="Open Sans" panose="020B0606030504020204" pitchFamily="34" charset="0"/>
                <a:hlinkClick r:id="rId2"/>
              </a:rPr>
              <a:t>https://coronavirus.mat.uc.</a:t>
            </a:r>
            <a:r>
              <a:rPr lang="es-419">
                <a:latin typeface="Open Sans" panose="020B0606030504020204" pitchFamily="34" charset="0"/>
                <a:hlinkClick r:id="rId2"/>
              </a:rPr>
              <a:t>cl/</a:t>
            </a:r>
            <a:endParaRPr lang="es-419" dirty="0">
              <a:latin typeface="Open Sans" panose="020B0606030504020204" pitchFamily="34" charset="0"/>
            </a:endParaRPr>
          </a:p>
        </p:txBody>
      </p:sp>
      <p:sp>
        <p:nvSpPr>
          <p:cNvPr id="3" name="CuadroTexto 2">
            <a:extLst>
              <a:ext uri="{FF2B5EF4-FFF2-40B4-BE49-F238E27FC236}">
                <a16:creationId xmlns:a16="http://schemas.microsoft.com/office/drawing/2014/main" id="{D6CA7941-1A52-4BAC-BD2C-5F7E216FB15F}"/>
              </a:ext>
            </a:extLst>
          </p:cNvPr>
          <p:cNvSpPr txBox="1"/>
          <p:nvPr/>
        </p:nvSpPr>
        <p:spPr>
          <a:xfrm>
            <a:off x="641684" y="473517"/>
            <a:ext cx="6188094" cy="584775"/>
          </a:xfrm>
          <a:prstGeom prst="rect">
            <a:avLst/>
          </a:prstGeom>
          <a:noFill/>
        </p:spPr>
        <p:txBody>
          <a:bodyPr wrap="square" rtlCol="0">
            <a:spAutoFit/>
          </a:bodyPr>
          <a:lstStyle/>
          <a:p>
            <a:r>
              <a:rPr lang="es-ES" sz="3200" b="1" dirty="0" err="1">
                <a:solidFill>
                  <a:srgbClr val="41567F"/>
                </a:solidFill>
                <a:latin typeface="Source Sans Pro" charset="0"/>
                <a:ea typeface="Source Sans Pro" charset="0"/>
                <a:cs typeface="Source Sans Pro" charset="0"/>
              </a:rPr>
              <a:t>Dashboards</a:t>
            </a:r>
            <a:r>
              <a:rPr lang="es-ES" sz="3200" b="1" dirty="0">
                <a:solidFill>
                  <a:srgbClr val="41567F"/>
                </a:solidFill>
                <a:latin typeface="Source Sans Pro" charset="0"/>
                <a:ea typeface="Source Sans Pro" charset="0"/>
                <a:cs typeface="Source Sans Pro" charset="0"/>
              </a:rPr>
              <a:t> en R - </a:t>
            </a:r>
            <a:r>
              <a:rPr lang="es-ES" sz="3200" b="1" dirty="0" err="1">
                <a:solidFill>
                  <a:srgbClr val="41567F"/>
                </a:solidFill>
                <a:latin typeface="Source Sans Pro" charset="0"/>
                <a:ea typeface="Source Sans Pro" charset="0"/>
                <a:cs typeface="Source Sans Pro" charset="0"/>
              </a:rPr>
              <a:t>Shiny</a:t>
            </a:r>
            <a:endParaRPr lang="es-ES" sz="3200" b="1" i="1" dirty="0">
              <a:solidFill>
                <a:srgbClr val="41567F"/>
              </a:solidFill>
              <a:latin typeface="Source Sans Pro" charset="0"/>
              <a:ea typeface="Source Sans Pro" charset="0"/>
              <a:cs typeface="Source Sans Pro" charset="0"/>
            </a:endParaRPr>
          </a:p>
        </p:txBody>
      </p:sp>
      <p:sp>
        <p:nvSpPr>
          <p:cNvPr id="4" name="Rectángulo 3">
            <a:extLst>
              <a:ext uri="{FF2B5EF4-FFF2-40B4-BE49-F238E27FC236}">
                <a16:creationId xmlns:a16="http://schemas.microsoft.com/office/drawing/2014/main" id="{18ACFEB5-BE3D-4CE9-89DA-079B1F32D525}"/>
              </a:ext>
            </a:extLst>
          </p:cNvPr>
          <p:cNvSpPr/>
          <p:nvPr/>
        </p:nvSpPr>
        <p:spPr>
          <a:xfrm>
            <a:off x="536344" y="6379690"/>
            <a:ext cx="2791277" cy="369332"/>
          </a:xfrm>
          <a:prstGeom prst="rect">
            <a:avLst/>
          </a:prstGeom>
          <a:noFill/>
        </p:spPr>
        <p:txBody>
          <a:bodyPr wrap="square" rtlCol="0">
            <a:spAutoFit/>
          </a:bodyPr>
          <a:lstStyle/>
          <a:p>
            <a:pPr algn="ctr"/>
            <a:r>
              <a:rPr lang="es-419" dirty="0">
                <a:latin typeface="Open Sans" panose="020B0606030504020204" pitchFamily="34" charset="0"/>
                <a:hlinkClick r:id="rId3"/>
              </a:rPr>
              <a:t>https://shiny.rstudio.</a:t>
            </a:r>
            <a:r>
              <a:rPr lang="es-419">
                <a:latin typeface="Open Sans" panose="020B0606030504020204" pitchFamily="34" charset="0"/>
                <a:hlinkClick r:id="rId3"/>
              </a:rPr>
              <a:t>com/</a:t>
            </a:r>
            <a:endParaRPr lang="es-419" dirty="0">
              <a:latin typeface="Open Sans" panose="020B0606030504020204" pitchFamily="34" charset="0"/>
            </a:endParaRPr>
          </a:p>
        </p:txBody>
      </p:sp>
      <p:pic>
        <p:nvPicPr>
          <p:cNvPr id="5" name="Imagen 4">
            <a:extLst>
              <a:ext uri="{FF2B5EF4-FFF2-40B4-BE49-F238E27FC236}">
                <a16:creationId xmlns:a16="http://schemas.microsoft.com/office/drawing/2014/main" id="{E54BBFF3-03BB-40A0-AB35-F215EB74D1F3}"/>
              </a:ext>
            </a:extLst>
          </p:cNvPr>
          <p:cNvPicPr>
            <a:picLocks noChangeAspect="1"/>
          </p:cNvPicPr>
          <p:nvPr/>
        </p:nvPicPr>
        <p:blipFill>
          <a:blip r:embed="rId4"/>
          <a:stretch>
            <a:fillRect/>
          </a:stretch>
        </p:blipFill>
        <p:spPr>
          <a:xfrm>
            <a:off x="0" y="1357748"/>
            <a:ext cx="9144000" cy="4440677"/>
          </a:xfrm>
          <a:prstGeom prst="rect">
            <a:avLst/>
          </a:prstGeom>
        </p:spPr>
      </p:pic>
    </p:spTree>
    <p:extLst>
      <p:ext uri="{BB962C8B-B14F-4D97-AF65-F5344CB8AC3E}">
        <p14:creationId xmlns:p14="http://schemas.microsoft.com/office/powerpoint/2010/main" val="219754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C194974-32D2-41AA-BEFD-5C10213019D0}"/>
              </a:ext>
            </a:extLst>
          </p:cNvPr>
          <p:cNvPicPr>
            <a:picLocks noChangeAspect="1"/>
          </p:cNvPicPr>
          <p:nvPr/>
        </p:nvPicPr>
        <p:blipFill rotWithShape="1">
          <a:blip r:embed="rId3"/>
          <a:srcRect b="4441"/>
          <a:stretch/>
        </p:blipFill>
        <p:spPr>
          <a:xfrm>
            <a:off x="113777" y="1359057"/>
            <a:ext cx="8916445" cy="4802257"/>
          </a:xfrm>
          <a:prstGeom prst="rect">
            <a:avLst/>
          </a:prstGeom>
        </p:spPr>
      </p:pic>
      <p:sp>
        <p:nvSpPr>
          <p:cNvPr id="5" name="CuadroTexto 4">
            <a:extLst>
              <a:ext uri="{FF2B5EF4-FFF2-40B4-BE49-F238E27FC236}">
                <a16:creationId xmlns:a16="http://schemas.microsoft.com/office/drawing/2014/main" id="{AF713712-F6BC-4B1D-832A-09CC4150FED0}"/>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Escribir código R en </a:t>
            </a:r>
            <a:r>
              <a:rPr lang="es-ES" sz="3200" b="1" dirty="0" err="1">
                <a:solidFill>
                  <a:srgbClr val="41567F"/>
                </a:solidFill>
                <a:latin typeface="Source Sans Pro" charset="0"/>
                <a:ea typeface="Source Sans Pro" charset="0"/>
                <a:cs typeface="Source Sans Pro" charset="0"/>
              </a:rPr>
              <a:t>Power</a:t>
            </a:r>
            <a:r>
              <a:rPr lang="es-ES" sz="3200" b="1" dirty="0">
                <a:solidFill>
                  <a:srgbClr val="41567F"/>
                </a:solidFill>
                <a:latin typeface="Source Sans Pro" charset="0"/>
                <a:ea typeface="Source Sans Pro" charset="0"/>
                <a:cs typeface="Source Sans Pro" charset="0"/>
              </a:rPr>
              <a:t> BI</a:t>
            </a:r>
            <a:endParaRPr lang="es-ES" sz="3200" b="1" i="1" dirty="0">
              <a:solidFill>
                <a:srgbClr val="41567F"/>
              </a:solidFill>
              <a:latin typeface="Source Sans Pro" charset="0"/>
              <a:ea typeface="Source Sans Pro" charset="0"/>
              <a:cs typeface="Source Sans Pro" charset="0"/>
            </a:endParaRPr>
          </a:p>
        </p:txBody>
      </p:sp>
      <p:pic>
        <p:nvPicPr>
          <p:cNvPr id="6" name="Imagen 5">
            <a:extLst>
              <a:ext uri="{FF2B5EF4-FFF2-40B4-BE49-F238E27FC236}">
                <a16:creationId xmlns:a16="http://schemas.microsoft.com/office/drawing/2014/main" id="{DDB5214B-E809-4442-B07A-E1A9516E71BF}"/>
              </a:ext>
            </a:extLst>
          </p:cNvPr>
          <p:cNvPicPr>
            <a:picLocks noChangeAspect="1"/>
          </p:cNvPicPr>
          <p:nvPr/>
        </p:nvPicPr>
        <p:blipFill>
          <a:blip r:embed="rId4"/>
          <a:stretch>
            <a:fillRect/>
          </a:stretch>
        </p:blipFill>
        <p:spPr>
          <a:xfrm>
            <a:off x="6045578" y="492737"/>
            <a:ext cx="605594" cy="565555"/>
          </a:xfrm>
          <a:prstGeom prst="rect">
            <a:avLst/>
          </a:prstGeom>
        </p:spPr>
      </p:pic>
    </p:spTree>
    <p:extLst>
      <p:ext uri="{BB962C8B-B14F-4D97-AF65-F5344CB8AC3E}">
        <p14:creationId xmlns:p14="http://schemas.microsoft.com/office/powerpoint/2010/main" val="105688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59927B8-AE88-4895-ACBE-01448F00622C}"/>
              </a:ext>
            </a:extLst>
          </p:cNvPr>
          <p:cNvSpPr txBox="1"/>
          <p:nvPr/>
        </p:nvSpPr>
        <p:spPr>
          <a:xfrm>
            <a:off x="641684" y="47351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Artículos académicos</a:t>
            </a:r>
          </a:p>
        </p:txBody>
      </p:sp>
      <p:pic>
        <p:nvPicPr>
          <p:cNvPr id="3" name="Imagen 2">
            <a:extLst>
              <a:ext uri="{FF2B5EF4-FFF2-40B4-BE49-F238E27FC236}">
                <a16:creationId xmlns:a16="http://schemas.microsoft.com/office/drawing/2014/main" id="{F64B4D27-5153-4908-8D1C-9B41EC7A8C76}"/>
              </a:ext>
            </a:extLst>
          </p:cNvPr>
          <p:cNvPicPr>
            <a:picLocks noChangeAspect="1"/>
          </p:cNvPicPr>
          <p:nvPr/>
        </p:nvPicPr>
        <p:blipFill>
          <a:blip r:embed="rId2"/>
          <a:stretch>
            <a:fillRect/>
          </a:stretch>
        </p:blipFill>
        <p:spPr>
          <a:xfrm>
            <a:off x="3735731" y="1172045"/>
            <a:ext cx="5215442" cy="2795151"/>
          </a:xfrm>
          <a:prstGeom prst="rect">
            <a:avLst/>
          </a:prstGeom>
          <a:ln>
            <a:solidFill>
              <a:schemeClr val="tx1"/>
            </a:solidFill>
          </a:ln>
        </p:spPr>
      </p:pic>
      <p:pic>
        <p:nvPicPr>
          <p:cNvPr id="6" name="Imagen 5">
            <a:extLst>
              <a:ext uri="{FF2B5EF4-FFF2-40B4-BE49-F238E27FC236}">
                <a16:creationId xmlns:a16="http://schemas.microsoft.com/office/drawing/2014/main" id="{94EBBF24-E80E-447C-AF45-A132C49A4618}"/>
              </a:ext>
            </a:extLst>
          </p:cNvPr>
          <p:cNvPicPr>
            <a:picLocks noChangeAspect="1"/>
          </p:cNvPicPr>
          <p:nvPr/>
        </p:nvPicPr>
        <p:blipFill>
          <a:blip r:embed="rId3"/>
          <a:stretch>
            <a:fillRect/>
          </a:stretch>
        </p:blipFill>
        <p:spPr>
          <a:xfrm>
            <a:off x="3728985" y="4080950"/>
            <a:ext cx="5215442" cy="2692016"/>
          </a:xfrm>
          <a:prstGeom prst="rect">
            <a:avLst/>
          </a:prstGeom>
          <a:ln>
            <a:solidFill>
              <a:schemeClr val="tx1"/>
            </a:solidFill>
          </a:ln>
        </p:spPr>
      </p:pic>
      <p:pic>
        <p:nvPicPr>
          <p:cNvPr id="7" name="Imagen 6">
            <a:extLst>
              <a:ext uri="{FF2B5EF4-FFF2-40B4-BE49-F238E27FC236}">
                <a16:creationId xmlns:a16="http://schemas.microsoft.com/office/drawing/2014/main" id="{A660DAA0-E12B-4A81-B75E-2837C6ECE80E}"/>
              </a:ext>
            </a:extLst>
          </p:cNvPr>
          <p:cNvPicPr>
            <a:picLocks noChangeAspect="1"/>
          </p:cNvPicPr>
          <p:nvPr/>
        </p:nvPicPr>
        <p:blipFill>
          <a:blip r:embed="rId4"/>
          <a:stretch>
            <a:fillRect/>
          </a:stretch>
        </p:blipFill>
        <p:spPr>
          <a:xfrm>
            <a:off x="199573" y="1837473"/>
            <a:ext cx="3352251" cy="4259445"/>
          </a:xfrm>
          <a:prstGeom prst="rect">
            <a:avLst/>
          </a:prstGeom>
          <a:ln>
            <a:solidFill>
              <a:schemeClr val="tx1"/>
            </a:solidFill>
          </a:ln>
        </p:spPr>
      </p:pic>
    </p:spTree>
    <p:extLst>
      <p:ext uri="{BB962C8B-B14F-4D97-AF65-F5344CB8AC3E}">
        <p14:creationId xmlns:p14="http://schemas.microsoft.com/office/powerpoint/2010/main" val="357751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3321732D-E236-41F7-BA83-5E79BF5F2292}"/>
              </a:ext>
            </a:extLst>
          </p:cNvPr>
          <p:cNvSpPr txBox="1"/>
          <p:nvPr/>
        </p:nvSpPr>
        <p:spPr>
          <a:xfrm>
            <a:off x="641684" y="214466"/>
            <a:ext cx="8201290"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Trabajo en equipo</a:t>
            </a:r>
          </a:p>
        </p:txBody>
      </p:sp>
      <p:sp>
        <p:nvSpPr>
          <p:cNvPr id="17" name="CuadroTexto 16">
            <a:extLst>
              <a:ext uri="{FF2B5EF4-FFF2-40B4-BE49-F238E27FC236}">
                <a16:creationId xmlns:a16="http://schemas.microsoft.com/office/drawing/2014/main" id="{86B18BE0-154E-478A-973E-DBCA9801836E}"/>
              </a:ext>
            </a:extLst>
          </p:cNvPr>
          <p:cNvSpPr txBox="1"/>
          <p:nvPr/>
        </p:nvSpPr>
        <p:spPr>
          <a:xfrm>
            <a:off x="369204" y="1350180"/>
            <a:ext cx="8129337" cy="1169551"/>
          </a:xfrm>
          <a:prstGeom prst="rect">
            <a:avLst/>
          </a:prstGeom>
          <a:noFill/>
        </p:spPr>
        <p:txBody>
          <a:bodyPr wrap="square" rtlCol="0">
            <a:spAutoFit/>
          </a:bodyPr>
          <a:lstStyle/>
          <a:p>
            <a:pPr marL="457178" lvl="1"/>
            <a:r>
              <a:rPr lang="es-ES" dirty="0">
                <a:solidFill>
                  <a:srgbClr val="41567F"/>
                </a:solidFill>
                <a:latin typeface="Open Sans" charset="0"/>
              </a:rPr>
              <a:t>- </a:t>
            </a:r>
          </a:p>
          <a:p>
            <a:endParaRPr lang="es-ES" sz="2600" b="1" dirty="0">
              <a:solidFill>
                <a:srgbClr val="41567F"/>
              </a:solidFill>
              <a:latin typeface="Source Sans Pro Semibold" charset="0"/>
              <a:ea typeface="Source Sans Pro Semibold" charset="0"/>
              <a:cs typeface="Source Sans Pro Semibold" charset="0"/>
            </a:endParaRPr>
          </a:p>
          <a:p>
            <a:pPr marL="514350" indent="-514350">
              <a:buAutoNum type="arabicPeriod"/>
            </a:pPr>
            <a:endParaRPr lang="es-ES" sz="2600" b="1" dirty="0">
              <a:solidFill>
                <a:srgbClr val="41567F"/>
              </a:solidFill>
              <a:latin typeface="Source Sans Pro Semibold" charset="0"/>
              <a:ea typeface="Source Sans Pro Semibold" charset="0"/>
              <a:cs typeface="Source Sans Pro Semibold" charset="0"/>
            </a:endParaRPr>
          </a:p>
        </p:txBody>
      </p:sp>
      <p:sp>
        <p:nvSpPr>
          <p:cNvPr id="18" name="CuadroTexto 17">
            <a:extLst>
              <a:ext uri="{FF2B5EF4-FFF2-40B4-BE49-F238E27FC236}">
                <a16:creationId xmlns:a16="http://schemas.microsoft.com/office/drawing/2014/main" id="{05560FB7-22BC-4A67-BC06-6BA348EB9D8E}"/>
              </a:ext>
            </a:extLst>
          </p:cNvPr>
          <p:cNvSpPr txBox="1"/>
          <p:nvPr/>
        </p:nvSpPr>
        <p:spPr>
          <a:xfrm>
            <a:off x="369204" y="1251857"/>
            <a:ext cx="8129337" cy="3985706"/>
          </a:xfrm>
          <a:prstGeom prst="rect">
            <a:avLst/>
          </a:prstGeom>
          <a:noFill/>
        </p:spPr>
        <p:txBody>
          <a:bodyPr wrap="square" rtlCol="0">
            <a:spAutoFit/>
          </a:bodyPr>
          <a:lstStyle/>
          <a:p>
            <a:pPr marL="342900" indent="-342900">
              <a:buFontTx/>
              <a:buChar char="-"/>
            </a:pPr>
            <a:r>
              <a:rPr lang="es-ES" sz="2300" b="1" dirty="0">
                <a:solidFill>
                  <a:srgbClr val="41567F"/>
                </a:solidFill>
                <a:latin typeface="Source Sans Pro Semibold" charset="0"/>
                <a:ea typeface="Source Sans Pro Semibold" charset="0"/>
                <a:cs typeface="Source Sans Pro Semibold" charset="0"/>
              </a:rPr>
              <a:t>Equipos BI/</a:t>
            </a:r>
            <a:r>
              <a:rPr lang="es-ES" sz="2300" b="1" i="1" dirty="0" err="1">
                <a:solidFill>
                  <a:srgbClr val="41567F"/>
                </a:solidFill>
                <a:latin typeface="Source Sans Pro Semibold" charset="0"/>
                <a:ea typeface="Source Sans Pro Semibold" charset="0"/>
                <a:cs typeface="Source Sans Pro Semibold" charset="0"/>
              </a:rPr>
              <a:t>Analytics</a:t>
            </a:r>
            <a:endParaRPr lang="es-ES" sz="2300" b="1" i="1" dirty="0">
              <a:solidFill>
                <a:srgbClr val="41567F"/>
              </a:solidFill>
              <a:latin typeface="Source Sans Pro Semibold" charset="0"/>
              <a:ea typeface="Source Sans Pro Semibold" charset="0"/>
              <a:cs typeface="Source Sans Pro Semibold" charset="0"/>
            </a:endParaRPr>
          </a:p>
          <a:p>
            <a:pPr marL="342900" indent="-342900">
              <a:buFontTx/>
              <a:buChar char="-"/>
            </a:pPr>
            <a:endParaRPr lang="es-ES" sz="2300" b="1" i="1" dirty="0">
              <a:solidFill>
                <a:srgbClr val="41567F"/>
              </a:solidFill>
              <a:latin typeface="Source Sans Pro Semibold" charset="0"/>
              <a:ea typeface="Source Sans Pro Semibold" charset="0"/>
              <a:cs typeface="Source Sans Pro Semibold" charset="0"/>
            </a:endParaRPr>
          </a:p>
          <a:p>
            <a:pPr marL="342900" indent="-342900">
              <a:buFontTx/>
              <a:buChar char="-"/>
            </a:pPr>
            <a:r>
              <a:rPr lang="es-ES" sz="2300" b="1" dirty="0">
                <a:solidFill>
                  <a:srgbClr val="41567F"/>
                </a:solidFill>
                <a:latin typeface="Source Sans Pro Semibold" charset="0"/>
                <a:ea typeface="Source Sans Pro Semibold" charset="0"/>
                <a:cs typeface="Source Sans Pro Semibold" charset="0"/>
              </a:rPr>
              <a:t>Desarrolladores</a:t>
            </a:r>
          </a:p>
          <a:p>
            <a:pPr marL="342900" indent="-342900">
              <a:buFontTx/>
              <a:buChar char="-"/>
            </a:pPr>
            <a:endParaRPr lang="es-ES" sz="2300" b="1" dirty="0">
              <a:solidFill>
                <a:srgbClr val="41567F"/>
              </a:solidFill>
              <a:latin typeface="Source Sans Pro Semibold" charset="0"/>
              <a:ea typeface="Source Sans Pro Semibold" charset="0"/>
              <a:cs typeface="Source Sans Pro Semibold" charset="0"/>
            </a:endParaRPr>
          </a:p>
          <a:p>
            <a:pPr marL="342900" indent="-342900">
              <a:buFontTx/>
              <a:buChar char="-"/>
            </a:pPr>
            <a:r>
              <a:rPr lang="es-ES" sz="2300" b="1" dirty="0">
                <a:solidFill>
                  <a:srgbClr val="41567F"/>
                </a:solidFill>
                <a:latin typeface="Source Sans Pro Semibold" charset="0"/>
                <a:ea typeface="Source Sans Pro Semibold" charset="0"/>
                <a:cs typeface="Source Sans Pro Semibold" charset="0"/>
              </a:rPr>
              <a:t>Infraestructura/redes</a:t>
            </a:r>
          </a:p>
          <a:p>
            <a:pPr marL="342900" indent="-342900">
              <a:buFontTx/>
              <a:buChar char="-"/>
            </a:pPr>
            <a:endParaRPr lang="es-ES" sz="2300" b="1" dirty="0">
              <a:solidFill>
                <a:srgbClr val="41567F"/>
              </a:solidFill>
              <a:latin typeface="Source Sans Pro Semibold" charset="0"/>
              <a:ea typeface="Source Sans Pro Semibold" charset="0"/>
              <a:cs typeface="Source Sans Pro Semibold" charset="0"/>
            </a:endParaRPr>
          </a:p>
          <a:p>
            <a:pPr marL="342900" indent="-342900">
              <a:buFontTx/>
              <a:buChar char="-"/>
            </a:pPr>
            <a:r>
              <a:rPr lang="es-ES" sz="2300" b="1" dirty="0">
                <a:solidFill>
                  <a:srgbClr val="41567F"/>
                </a:solidFill>
                <a:latin typeface="Source Sans Pro Semibold" charset="0"/>
                <a:ea typeface="Source Sans Pro Semibold" charset="0"/>
                <a:cs typeface="Source Sans Pro Semibold" charset="0"/>
              </a:rPr>
              <a:t>Áreas de negocio/clientes</a:t>
            </a:r>
          </a:p>
          <a:p>
            <a:pPr marL="342900" indent="-342900">
              <a:buFontTx/>
              <a:buChar char="-"/>
            </a:pPr>
            <a:endParaRPr lang="es-ES" sz="2300" b="1" dirty="0">
              <a:solidFill>
                <a:srgbClr val="41567F"/>
              </a:solidFill>
              <a:latin typeface="Source Sans Pro Semibold" charset="0"/>
              <a:ea typeface="Source Sans Pro Semibold" charset="0"/>
              <a:cs typeface="Source Sans Pro Semibold" charset="0"/>
            </a:endParaRPr>
          </a:p>
          <a:p>
            <a:pPr marL="342900" indent="-342900">
              <a:buFontTx/>
              <a:buChar char="-"/>
            </a:pPr>
            <a:r>
              <a:rPr lang="es-ES" sz="2300" b="1" dirty="0">
                <a:solidFill>
                  <a:srgbClr val="41567F"/>
                </a:solidFill>
                <a:latin typeface="Source Sans Pro Semibold" charset="0"/>
                <a:ea typeface="Source Sans Pro Semibold" charset="0"/>
                <a:cs typeface="Source Sans Pro Semibold" charset="0"/>
              </a:rPr>
              <a:t>Jefaturas</a:t>
            </a:r>
          </a:p>
          <a:p>
            <a:pPr marL="342900" indent="-342900">
              <a:buFontTx/>
              <a:buChar char="-"/>
            </a:pPr>
            <a:endParaRPr lang="es-ES" sz="2300" b="1" dirty="0">
              <a:solidFill>
                <a:srgbClr val="41567F"/>
              </a:solidFill>
              <a:latin typeface="Source Sans Pro Semibold" charset="0"/>
              <a:ea typeface="Source Sans Pro Semibold" charset="0"/>
              <a:cs typeface="Source Sans Pro Semibold" charset="0"/>
            </a:endParaRPr>
          </a:p>
          <a:p>
            <a:pPr marL="342900" indent="-342900">
              <a:buFontTx/>
              <a:buChar char="-"/>
            </a:pPr>
            <a:r>
              <a:rPr lang="es-ES" sz="2300" b="1" dirty="0">
                <a:solidFill>
                  <a:srgbClr val="41567F"/>
                </a:solidFill>
                <a:latin typeface="Source Sans Pro Semibold" charset="0"/>
                <a:ea typeface="Source Sans Pro Semibold" charset="0"/>
                <a:cs typeface="Source Sans Pro Semibold" charset="0"/>
              </a:rPr>
              <a:t>Y más…</a:t>
            </a:r>
          </a:p>
        </p:txBody>
      </p:sp>
      <p:pic>
        <p:nvPicPr>
          <p:cNvPr id="1030" name="Picture 6" descr="Quiero ser científico de datos, pero… ¿cómo lo consigo?">
            <a:extLst>
              <a:ext uri="{FF2B5EF4-FFF2-40B4-BE49-F238E27FC236}">
                <a16:creationId xmlns:a16="http://schemas.microsoft.com/office/drawing/2014/main" id="{5819C9B0-781E-47E7-B64D-DF0901055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329" y="978143"/>
            <a:ext cx="4251815" cy="45296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ow to Become a Unicorn Data Scientist and Make More than $240,000 ...">
            <a:extLst>
              <a:ext uri="{FF2B5EF4-FFF2-40B4-BE49-F238E27FC236}">
                <a16:creationId xmlns:a16="http://schemas.microsoft.com/office/drawing/2014/main" id="{F9CF0C8C-DB69-4B90-993C-7696EAC54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028390"/>
            <a:ext cx="2557518" cy="170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3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ctrTitle"/>
          </p:nvPr>
        </p:nvSpPr>
        <p:spPr>
          <a:xfrm>
            <a:off x="581437" y="1153254"/>
            <a:ext cx="7981125" cy="1605043"/>
          </a:xfrm>
        </p:spPr>
        <p:txBody>
          <a:bodyPr>
            <a:noAutofit/>
          </a:bodyPr>
          <a:lstStyle/>
          <a:p>
            <a:r>
              <a:rPr lang="es-CL" sz="5500" b="1" dirty="0">
                <a:solidFill>
                  <a:schemeClr val="tx2"/>
                </a:solidFill>
              </a:rPr>
              <a:t>Automatización de reportes </a:t>
            </a:r>
            <a:r>
              <a:rPr lang="es-CL" sz="2500" b="1" dirty="0">
                <a:solidFill>
                  <a:schemeClr val="tx2"/>
                </a:solidFill>
              </a:rPr>
              <a:t>(y un poco más)</a:t>
            </a:r>
            <a:r>
              <a:rPr lang="es-CL" sz="5000" b="1" dirty="0">
                <a:solidFill>
                  <a:schemeClr val="tx2"/>
                </a:solidFill>
              </a:rPr>
              <a:t> </a:t>
            </a:r>
            <a:r>
              <a:rPr lang="es-CL" sz="5500" b="1" dirty="0">
                <a:solidFill>
                  <a:schemeClr val="tx2"/>
                </a:solidFill>
              </a:rPr>
              <a:t>con R</a:t>
            </a:r>
            <a:endParaRPr lang="es-CL" sz="5500" dirty="0"/>
          </a:p>
        </p:txBody>
      </p:sp>
      <p:pic>
        <p:nvPicPr>
          <p:cNvPr id="6" name="Picture 6" descr="Resultado de imagen de R programming logo no background">
            <a:extLst>
              <a:ext uri="{FF2B5EF4-FFF2-40B4-BE49-F238E27FC236}">
                <a16:creationId xmlns:a16="http://schemas.microsoft.com/office/drawing/2014/main" id="{C4BD05CE-6CFF-4D60-93D7-433460D4E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71" t="11993" r="15838" b="7927"/>
          <a:stretch/>
        </p:blipFill>
        <p:spPr bwMode="auto">
          <a:xfrm>
            <a:off x="1872988" y="3165652"/>
            <a:ext cx="1397293" cy="1484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RsTUDIO LOGO">
            <a:extLst>
              <a:ext uri="{FF2B5EF4-FFF2-40B4-BE49-F238E27FC236}">
                <a16:creationId xmlns:a16="http://schemas.microsoft.com/office/drawing/2014/main" id="{08AB6BAC-C523-40E2-8917-452F33E850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443"/>
          <a:stretch/>
        </p:blipFill>
        <p:spPr bwMode="auto">
          <a:xfrm>
            <a:off x="5873713" y="3323548"/>
            <a:ext cx="1183070" cy="1168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scritura de libros con bookdown">
            <a:extLst>
              <a:ext uri="{FF2B5EF4-FFF2-40B4-BE49-F238E27FC236}">
                <a16:creationId xmlns:a16="http://schemas.microsoft.com/office/drawing/2014/main" id="{239B16B8-E117-4AAC-9CED-F4FD1214A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138" y="3213459"/>
            <a:ext cx="1237723" cy="139534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o 23">
            <a:extLst>
              <a:ext uri="{FF2B5EF4-FFF2-40B4-BE49-F238E27FC236}">
                <a16:creationId xmlns:a16="http://schemas.microsoft.com/office/drawing/2014/main" id="{5875DF71-D05F-4F71-82A0-3EE4B73C404B}"/>
              </a:ext>
            </a:extLst>
          </p:cNvPr>
          <p:cNvGrpSpPr/>
          <p:nvPr/>
        </p:nvGrpSpPr>
        <p:grpSpPr>
          <a:xfrm>
            <a:off x="2721162" y="4737325"/>
            <a:ext cx="3701674" cy="510118"/>
            <a:chOff x="3046996" y="4789047"/>
            <a:chExt cx="3814172" cy="510118"/>
          </a:xfrm>
        </p:grpSpPr>
        <p:sp>
          <p:nvSpPr>
            <p:cNvPr id="9" name="Rectángulo 8"/>
            <p:cNvSpPr/>
            <p:nvPr/>
          </p:nvSpPr>
          <p:spPr>
            <a:xfrm>
              <a:off x="3749710" y="4789047"/>
              <a:ext cx="3111458" cy="461665"/>
            </a:xfrm>
            <a:prstGeom prst="rect">
              <a:avLst/>
            </a:prstGeom>
          </p:spPr>
          <p:txBody>
            <a:bodyPr wrap="square">
              <a:spAutoFit/>
            </a:bodyPr>
            <a:lstStyle/>
            <a:p>
              <a:r>
                <a:rPr lang="es-CL" sz="2400" dirty="0"/>
                <a:t>pjaguirreh@gmail.com</a:t>
              </a:r>
            </a:p>
          </p:txBody>
        </p:sp>
        <p:pic>
          <p:nvPicPr>
            <p:cNvPr id="5" name="Imagen 4">
              <a:extLst>
                <a:ext uri="{FF2B5EF4-FFF2-40B4-BE49-F238E27FC236}">
                  <a16:creationId xmlns:a16="http://schemas.microsoft.com/office/drawing/2014/main" id="{7806EAA6-92CB-4FF9-9A35-68F485F71796}"/>
                </a:ext>
              </a:extLst>
            </p:cNvPr>
            <p:cNvPicPr>
              <a:picLocks noChangeAspect="1"/>
            </p:cNvPicPr>
            <p:nvPr/>
          </p:nvPicPr>
          <p:blipFill>
            <a:blip r:embed="rId5"/>
            <a:stretch>
              <a:fillRect/>
            </a:stretch>
          </p:blipFill>
          <p:spPr>
            <a:xfrm>
              <a:off x="3046996" y="4789047"/>
              <a:ext cx="702714" cy="510118"/>
            </a:xfrm>
            <a:prstGeom prst="rect">
              <a:avLst/>
            </a:prstGeom>
          </p:spPr>
        </p:pic>
      </p:grpSp>
      <p:grpSp>
        <p:nvGrpSpPr>
          <p:cNvPr id="19" name="Grupo 18">
            <a:extLst>
              <a:ext uri="{FF2B5EF4-FFF2-40B4-BE49-F238E27FC236}">
                <a16:creationId xmlns:a16="http://schemas.microsoft.com/office/drawing/2014/main" id="{0D80E206-FF59-4D24-B512-7BEFD7167EE0}"/>
              </a:ext>
            </a:extLst>
          </p:cNvPr>
          <p:cNvGrpSpPr/>
          <p:nvPr/>
        </p:nvGrpSpPr>
        <p:grpSpPr>
          <a:xfrm>
            <a:off x="1035453" y="6048451"/>
            <a:ext cx="2025315" cy="602539"/>
            <a:chOff x="926607" y="5889427"/>
            <a:chExt cx="2188296" cy="602539"/>
          </a:xfrm>
        </p:grpSpPr>
        <p:pic>
          <p:nvPicPr>
            <p:cNvPr id="2" name="Imagen 1">
              <a:extLst>
                <a:ext uri="{FF2B5EF4-FFF2-40B4-BE49-F238E27FC236}">
                  <a16:creationId xmlns:a16="http://schemas.microsoft.com/office/drawing/2014/main" id="{AC923F7C-4D5A-4DBE-B33E-96CABF7992F1}"/>
                </a:ext>
              </a:extLst>
            </p:cNvPr>
            <p:cNvPicPr>
              <a:picLocks noChangeAspect="1"/>
            </p:cNvPicPr>
            <p:nvPr/>
          </p:nvPicPr>
          <p:blipFill>
            <a:blip r:embed="rId6"/>
            <a:stretch>
              <a:fillRect/>
            </a:stretch>
          </p:blipFill>
          <p:spPr>
            <a:xfrm>
              <a:off x="926607" y="5889427"/>
              <a:ext cx="652048" cy="602539"/>
            </a:xfrm>
            <a:prstGeom prst="rect">
              <a:avLst/>
            </a:prstGeom>
          </p:spPr>
        </p:pic>
        <p:sp>
          <p:nvSpPr>
            <p:cNvPr id="14" name="Rectángulo 13">
              <a:extLst>
                <a:ext uri="{FF2B5EF4-FFF2-40B4-BE49-F238E27FC236}">
                  <a16:creationId xmlns:a16="http://schemas.microsoft.com/office/drawing/2014/main" id="{832379A8-7AF6-4130-BE08-471884BCD11B}"/>
                </a:ext>
              </a:extLst>
            </p:cNvPr>
            <p:cNvSpPr/>
            <p:nvPr/>
          </p:nvSpPr>
          <p:spPr>
            <a:xfrm>
              <a:off x="1571871" y="5959863"/>
              <a:ext cx="1543032" cy="461665"/>
            </a:xfrm>
            <a:prstGeom prst="rect">
              <a:avLst/>
            </a:prstGeom>
          </p:spPr>
          <p:txBody>
            <a:bodyPr wrap="square">
              <a:spAutoFit/>
            </a:bodyPr>
            <a:lstStyle/>
            <a:p>
              <a:r>
                <a:rPr lang="es-CL" sz="2400" dirty="0" err="1"/>
                <a:t>PAguirreH</a:t>
              </a:r>
              <a:endParaRPr lang="es-CL" sz="2400" dirty="0"/>
            </a:p>
          </p:txBody>
        </p:sp>
      </p:grpSp>
      <p:grpSp>
        <p:nvGrpSpPr>
          <p:cNvPr id="12" name="Grupo 11">
            <a:extLst>
              <a:ext uri="{FF2B5EF4-FFF2-40B4-BE49-F238E27FC236}">
                <a16:creationId xmlns:a16="http://schemas.microsoft.com/office/drawing/2014/main" id="{7763A142-A693-4627-8657-452116F79F34}"/>
              </a:ext>
            </a:extLst>
          </p:cNvPr>
          <p:cNvGrpSpPr/>
          <p:nvPr/>
        </p:nvGrpSpPr>
        <p:grpSpPr>
          <a:xfrm>
            <a:off x="3526406" y="6045106"/>
            <a:ext cx="2089203" cy="599858"/>
            <a:chOff x="3526406" y="5886082"/>
            <a:chExt cx="2184290" cy="599858"/>
          </a:xfrm>
        </p:grpSpPr>
        <p:pic>
          <p:nvPicPr>
            <p:cNvPr id="11" name="Imagen 10">
              <a:extLst>
                <a:ext uri="{FF2B5EF4-FFF2-40B4-BE49-F238E27FC236}">
                  <a16:creationId xmlns:a16="http://schemas.microsoft.com/office/drawing/2014/main" id="{A718429A-47FE-4B7D-BAF8-1E3C158897C9}"/>
                </a:ext>
              </a:extLst>
            </p:cNvPr>
            <p:cNvPicPr>
              <a:picLocks noChangeAspect="1"/>
            </p:cNvPicPr>
            <p:nvPr/>
          </p:nvPicPr>
          <p:blipFill rotWithShape="1">
            <a:blip r:embed="rId7"/>
            <a:srcRect l="13006" r="8017"/>
            <a:stretch/>
          </p:blipFill>
          <p:spPr>
            <a:xfrm>
              <a:off x="3526406" y="5886082"/>
              <a:ext cx="652516" cy="599858"/>
            </a:xfrm>
            <a:prstGeom prst="rect">
              <a:avLst/>
            </a:prstGeom>
          </p:spPr>
        </p:pic>
        <p:sp>
          <p:nvSpPr>
            <p:cNvPr id="15" name="Rectángulo 14">
              <a:extLst>
                <a:ext uri="{FF2B5EF4-FFF2-40B4-BE49-F238E27FC236}">
                  <a16:creationId xmlns:a16="http://schemas.microsoft.com/office/drawing/2014/main" id="{DECC50F2-C1FD-44D1-830A-BE12FD84C9EE}"/>
                </a:ext>
              </a:extLst>
            </p:cNvPr>
            <p:cNvSpPr/>
            <p:nvPr/>
          </p:nvSpPr>
          <p:spPr>
            <a:xfrm>
              <a:off x="4167664" y="5954733"/>
              <a:ext cx="1543032" cy="461665"/>
            </a:xfrm>
            <a:prstGeom prst="rect">
              <a:avLst/>
            </a:prstGeom>
          </p:spPr>
          <p:txBody>
            <a:bodyPr wrap="square">
              <a:spAutoFit/>
            </a:bodyPr>
            <a:lstStyle/>
            <a:p>
              <a:r>
                <a:rPr lang="es-CL" sz="2400" dirty="0" err="1"/>
                <a:t>pjaguirreh</a:t>
              </a:r>
              <a:endParaRPr lang="es-CL" sz="2400" dirty="0"/>
            </a:p>
          </p:txBody>
        </p:sp>
      </p:grpSp>
      <p:grpSp>
        <p:nvGrpSpPr>
          <p:cNvPr id="20" name="Grupo 19">
            <a:extLst>
              <a:ext uri="{FF2B5EF4-FFF2-40B4-BE49-F238E27FC236}">
                <a16:creationId xmlns:a16="http://schemas.microsoft.com/office/drawing/2014/main" id="{8432A257-7CC8-4AE1-8945-3A6E7B81B74B}"/>
              </a:ext>
            </a:extLst>
          </p:cNvPr>
          <p:cNvGrpSpPr/>
          <p:nvPr/>
        </p:nvGrpSpPr>
        <p:grpSpPr>
          <a:xfrm>
            <a:off x="6085040" y="6036980"/>
            <a:ext cx="2090086" cy="602539"/>
            <a:chOff x="3526406" y="5495300"/>
            <a:chExt cx="2184290" cy="602539"/>
          </a:xfrm>
        </p:grpSpPr>
        <p:pic>
          <p:nvPicPr>
            <p:cNvPr id="16" name="Imagen 15">
              <a:extLst>
                <a:ext uri="{FF2B5EF4-FFF2-40B4-BE49-F238E27FC236}">
                  <a16:creationId xmlns:a16="http://schemas.microsoft.com/office/drawing/2014/main" id="{0B6CC815-76B2-46B0-9425-BC1F2280AB4B}"/>
                </a:ext>
              </a:extLst>
            </p:cNvPr>
            <p:cNvPicPr>
              <a:picLocks noChangeAspect="1"/>
            </p:cNvPicPr>
            <p:nvPr/>
          </p:nvPicPr>
          <p:blipFill>
            <a:blip r:embed="rId8"/>
            <a:stretch>
              <a:fillRect/>
            </a:stretch>
          </p:blipFill>
          <p:spPr>
            <a:xfrm>
              <a:off x="3526406" y="5495300"/>
              <a:ext cx="652048" cy="602539"/>
            </a:xfrm>
            <a:prstGeom prst="rect">
              <a:avLst/>
            </a:prstGeom>
          </p:spPr>
        </p:pic>
        <p:sp>
          <p:nvSpPr>
            <p:cNvPr id="23" name="Rectángulo 22">
              <a:extLst>
                <a:ext uri="{FF2B5EF4-FFF2-40B4-BE49-F238E27FC236}">
                  <a16:creationId xmlns:a16="http://schemas.microsoft.com/office/drawing/2014/main" id="{77A546EB-C945-44F8-BE8E-553AF15FD676}"/>
                </a:ext>
              </a:extLst>
            </p:cNvPr>
            <p:cNvSpPr/>
            <p:nvPr/>
          </p:nvSpPr>
          <p:spPr>
            <a:xfrm>
              <a:off x="4167664" y="5545858"/>
              <a:ext cx="1543032" cy="461665"/>
            </a:xfrm>
            <a:prstGeom prst="rect">
              <a:avLst/>
            </a:prstGeom>
          </p:spPr>
          <p:txBody>
            <a:bodyPr wrap="square">
              <a:spAutoFit/>
            </a:bodyPr>
            <a:lstStyle/>
            <a:p>
              <a:r>
                <a:rPr lang="es-CL" sz="2400" dirty="0" err="1"/>
                <a:t>pjaguirreh</a:t>
              </a:r>
              <a:endParaRPr lang="es-CL" sz="2400" dirty="0"/>
            </a:p>
          </p:txBody>
        </p:sp>
      </p:grpSp>
    </p:spTree>
    <p:extLst>
      <p:ext uri="{BB962C8B-B14F-4D97-AF65-F5344CB8AC3E}">
        <p14:creationId xmlns:p14="http://schemas.microsoft.com/office/powerpoint/2010/main" val="921993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E7E908D-4BDD-4101-A2D3-8602CB24FBFE}"/>
              </a:ext>
            </a:extLst>
          </p:cNvPr>
          <p:cNvPicPr>
            <a:picLocks noChangeAspect="1"/>
          </p:cNvPicPr>
          <p:nvPr/>
        </p:nvPicPr>
        <p:blipFill>
          <a:blip r:embed="rId2"/>
          <a:stretch>
            <a:fillRect/>
          </a:stretch>
        </p:blipFill>
        <p:spPr>
          <a:xfrm>
            <a:off x="624421" y="79513"/>
            <a:ext cx="7895158" cy="6321287"/>
          </a:xfrm>
          <a:prstGeom prst="rect">
            <a:avLst/>
          </a:prstGeom>
        </p:spPr>
      </p:pic>
      <p:sp>
        <p:nvSpPr>
          <p:cNvPr id="6" name="Rectángulo 5">
            <a:extLst>
              <a:ext uri="{FF2B5EF4-FFF2-40B4-BE49-F238E27FC236}">
                <a16:creationId xmlns:a16="http://schemas.microsoft.com/office/drawing/2014/main" id="{ABB2B335-2EF5-4EAF-B3E9-2BE79B3E10F7}"/>
              </a:ext>
            </a:extLst>
          </p:cNvPr>
          <p:cNvSpPr/>
          <p:nvPr/>
        </p:nvSpPr>
        <p:spPr>
          <a:xfrm>
            <a:off x="-29642" y="6618336"/>
            <a:ext cx="9144000" cy="246221"/>
          </a:xfrm>
          <a:prstGeom prst="rect">
            <a:avLst/>
          </a:prstGeom>
        </p:spPr>
        <p:txBody>
          <a:bodyPr wrap="square">
            <a:spAutoFit/>
          </a:bodyPr>
          <a:lstStyle/>
          <a:p>
            <a:r>
              <a:rPr lang="es-419" sz="1000" dirty="0">
                <a:hlinkClick r:id="rId3"/>
              </a:rPr>
              <a:t>https://portal.sma.gob.cl/index.php/2020/06/04/inteligencia-ambiental-2020-la-estrategia-tecnologica-que-refuerza-la-sma-para-incentivar-el-cumplimiento-ambiental/</a:t>
            </a:r>
            <a:endParaRPr lang="es-419" sz="1000" dirty="0">
              <a:latin typeface="Open Sans" panose="020B0606030504020204"/>
              <a:ea typeface="Source Sans Pro" panose="020B0503030403020204" pitchFamily="34" charset="0"/>
            </a:endParaRPr>
          </a:p>
        </p:txBody>
      </p:sp>
      <p:sp>
        <p:nvSpPr>
          <p:cNvPr id="7" name="Rectángulo 6">
            <a:extLst>
              <a:ext uri="{FF2B5EF4-FFF2-40B4-BE49-F238E27FC236}">
                <a16:creationId xmlns:a16="http://schemas.microsoft.com/office/drawing/2014/main" id="{54C6B495-F0E0-49C3-BA0B-FAE594C5C5AB}"/>
              </a:ext>
            </a:extLst>
          </p:cNvPr>
          <p:cNvSpPr/>
          <p:nvPr/>
        </p:nvSpPr>
        <p:spPr>
          <a:xfrm>
            <a:off x="695737" y="957943"/>
            <a:ext cx="7823841" cy="554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Rectángulo 7">
            <a:extLst>
              <a:ext uri="{FF2B5EF4-FFF2-40B4-BE49-F238E27FC236}">
                <a16:creationId xmlns:a16="http://schemas.microsoft.com/office/drawing/2014/main" id="{9A89A8AA-A861-4E45-B58A-B49D12275C28}"/>
              </a:ext>
            </a:extLst>
          </p:cNvPr>
          <p:cNvSpPr/>
          <p:nvPr/>
        </p:nvSpPr>
        <p:spPr>
          <a:xfrm>
            <a:off x="660079" y="5588157"/>
            <a:ext cx="7823841" cy="812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latin typeface="Open Sans" panose="020B0606030504020204"/>
            </a:endParaRPr>
          </a:p>
        </p:txBody>
      </p:sp>
      <p:sp>
        <p:nvSpPr>
          <p:cNvPr id="9" name="Rectángulo 8">
            <a:extLst>
              <a:ext uri="{FF2B5EF4-FFF2-40B4-BE49-F238E27FC236}">
                <a16:creationId xmlns:a16="http://schemas.microsoft.com/office/drawing/2014/main" id="{AF0EC2A8-65F3-46E2-A02C-DE83BF4EF40F}"/>
              </a:ext>
            </a:extLst>
          </p:cNvPr>
          <p:cNvSpPr/>
          <p:nvPr/>
        </p:nvSpPr>
        <p:spPr>
          <a:xfrm>
            <a:off x="2634343" y="4613649"/>
            <a:ext cx="4205674" cy="3284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37518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255032"/>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¿Por qué automatizar?</a:t>
            </a:r>
          </a:p>
        </p:txBody>
      </p:sp>
      <p:sp>
        <p:nvSpPr>
          <p:cNvPr id="6" name="CuadroTexto 5">
            <a:extLst>
              <a:ext uri="{FF2B5EF4-FFF2-40B4-BE49-F238E27FC236}">
                <a16:creationId xmlns:a16="http://schemas.microsoft.com/office/drawing/2014/main" id="{D1F09F76-7923-4116-8367-41861D74A491}"/>
              </a:ext>
            </a:extLst>
          </p:cNvPr>
          <p:cNvSpPr txBox="1"/>
          <p:nvPr/>
        </p:nvSpPr>
        <p:spPr>
          <a:xfrm>
            <a:off x="545759" y="1382331"/>
            <a:ext cx="7175222" cy="3370153"/>
          </a:xfrm>
          <a:prstGeom prst="rect">
            <a:avLst/>
          </a:prstGeom>
          <a:noFill/>
        </p:spPr>
        <p:txBody>
          <a:bodyPr wrap="square" rtlCol="0">
            <a:spAutoFit/>
          </a:bodyPr>
          <a:lstStyle/>
          <a:p>
            <a:r>
              <a:rPr lang="es-ES_tradnl" sz="2300" b="1" dirty="0">
                <a:solidFill>
                  <a:srgbClr val="C67373"/>
                </a:solidFill>
                <a:latin typeface="Source Sans Pro"/>
                <a:ea typeface="Open Sans" charset="0"/>
                <a:cs typeface="Open Sans" charset="0"/>
              </a:rPr>
              <a:t>Ahorrar tiempo</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¿Siempre?</a:t>
            </a:r>
          </a:p>
          <a:p>
            <a:pPr marL="742928" lvl="1" indent="-285750">
              <a:buFont typeface="Arial" panose="020B0604020202020204" pitchFamily="34" charset="0"/>
              <a:buChar char="•"/>
            </a:pPr>
            <a:r>
              <a:rPr lang="es-ES_tradnl" u="sng" dirty="0">
                <a:solidFill>
                  <a:srgbClr val="41567F"/>
                </a:solidFill>
                <a:latin typeface="Open Sans" charset="0"/>
                <a:ea typeface="Open Sans" charset="0"/>
                <a:cs typeface="Open Sans" charset="0"/>
              </a:rPr>
              <a:t>Tareas repetitivas</a:t>
            </a:r>
          </a:p>
          <a:p>
            <a:endParaRPr lang="es-ES_tradnl" dirty="0">
              <a:solidFill>
                <a:srgbClr val="41567F"/>
              </a:solidFill>
              <a:latin typeface="Open Sans" charset="0"/>
              <a:ea typeface="Open Sans" charset="0"/>
              <a:cs typeface="Open Sans" charset="0"/>
            </a:endParaRPr>
          </a:p>
          <a:p>
            <a:r>
              <a:rPr lang="es-ES_tradnl" sz="2300" b="1" dirty="0">
                <a:solidFill>
                  <a:srgbClr val="C67373"/>
                </a:solidFill>
                <a:latin typeface="Source Sans Pro"/>
                <a:ea typeface="Open Sans" charset="0"/>
                <a:cs typeface="Open Sans" charset="0"/>
              </a:rPr>
              <a:t>Minimizar errores</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Y aparición de otros</a:t>
            </a:r>
          </a:p>
          <a:p>
            <a:endParaRPr lang="es-ES_tradnl" dirty="0">
              <a:solidFill>
                <a:srgbClr val="41567F"/>
              </a:solidFill>
              <a:latin typeface="Open Sans" charset="0"/>
              <a:ea typeface="Open Sans" charset="0"/>
              <a:cs typeface="Open Sans" charset="0"/>
            </a:endParaRPr>
          </a:p>
          <a:p>
            <a:r>
              <a:rPr lang="es-ES_tradnl" sz="2300" b="1" dirty="0">
                <a:solidFill>
                  <a:srgbClr val="C67373"/>
                </a:solidFill>
                <a:latin typeface="Source Sans Pro"/>
                <a:ea typeface="Open Sans" charset="0"/>
                <a:cs typeface="Open Sans" charset="0"/>
              </a:rPr>
              <a:t>Mejorar gestión</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Información actualizada y fácilmente disponible</a:t>
            </a:r>
          </a:p>
          <a:p>
            <a:pPr marL="742928" lvl="1" indent="-285750">
              <a:buFont typeface="Arial" panose="020B0604020202020204" pitchFamily="34" charset="0"/>
              <a:buChar char="•"/>
            </a:pPr>
            <a:r>
              <a:rPr lang="es-ES_tradnl" dirty="0">
                <a:solidFill>
                  <a:srgbClr val="41567F"/>
                </a:solidFill>
                <a:latin typeface="Open Sans" charset="0"/>
              </a:rPr>
              <a:t>Posibilidad de hacer cosas que antes no se podían</a:t>
            </a:r>
            <a:br>
              <a:rPr lang="es-ES_tradnl" dirty="0">
                <a:solidFill>
                  <a:srgbClr val="41567F"/>
                </a:solidFill>
              </a:rPr>
            </a:br>
            <a:endParaRPr lang="es-ES_tradnl" dirty="0">
              <a:solidFill>
                <a:srgbClr val="41567F"/>
              </a:solidFill>
            </a:endParaRPr>
          </a:p>
        </p:txBody>
      </p:sp>
    </p:spTree>
    <p:extLst>
      <p:ext uri="{BB962C8B-B14F-4D97-AF65-F5344CB8AC3E}">
        <p14:creationId xmlns:p14="http://schemas.microsoft.com/office/powerpoint/2010/main" val="230100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981FA4-5B52-4054-A055-DAC8E13127AA}"/>
              </a:ext>
            </a:extLst>
          </p:cNvPr>
          <p:cNvPicPr>
            <a:picLocks noChangeAspect="1"/>
          </p:cNvPicPr>
          <p:nvPr/>
        </p:nvPicPr>
        <p:blipFill>
          <a:blip r:embed="rId3"/>
          <a:stretch>
            <a:fillRect/>
          </a:stretch>
        </p:blipFill>
        <p:spPr>
          <a:xfrm>
            <a:off x="263616" y="967922"/>
            <a:ext cx="4206780" cy="5422900"/>
          </a:xfrm>
          <a:prstGeom prst="rect">
            <a:avLst/>
          </a:prstGeom>
          <a:ln>
            <a:solidFill>
              <a:schemeClr val="tx1"/>
            </a:solidFill>
          </a:ln>
        </p:spPr>
      </p:pic>
      <p:pic>
        <p:nvPicPr>
          <p:cNvPr id="6" name="Imagen 5">
            <a:extLst>
              <a:ext uri="{FF2B5EF4-FFF2-40B4-BE49-F238E27FC236}">
                <a16:creationId xmlns:a16="http://schemas.microsoft.com/office/drawing/2014/main" id="{D46748AA-E17B-4931-85D2-88267D4360FC}"/>
              </a:ext>
            </a:extLst>
          </p:cNvPr>
          <p:cNvPicPr>
            <a:picLocks noChangeAspect="1"/>
          </p:cNvPicPr>
          <p:nvPr/>
        </p:nvPicPr>
        <p:blipFill rotWithShape="1">
          <a:blip r:embed="rId4"/>
          <a:srcRect t="547" b="-1"/>
          <a:stretch/>
        </p:blipFill>
        <p:spPr>
          <a:xfrm>
            <a:off x="4673604" y="967922"/>
            <a:ext cx="4206780" cy="5422900"/>
          </a:xfrm>
          <a:prstGeom prst="rect">
            <a:avLst/>
          </a:prstGeom>
          <a:ln>
            <a:solidFill>
              <a:schemeClr val="tx1"/>
            </a:solidFill>
          </a:ln>
        </p:spPr>
      </p:pic>
      <p:sp>
        <p:nvSpPr>
          <p:cNvPr id="7" name="CuadroTexto 6">
            <a:extLst>
              <a:ext uri="{FF2B5EF4-FFF2-40B4-BE49-F238E27FC236}">
                <a16:creationId xmlns:a16="http://schemas.microsoft.com/office/drawing/2014/main" id="{22AACA12-C3ED-4D11-A860-89B6BF5AC74D}"/>
              </a:ext>
            </a:extLst>
          </p:cNvPr>
          <p:cNvSpPr txBox="1"/>
          <p:nvPr/>
        </p:nvSpPr>
        <p:spPr>
          <a:xfrm>
            <a:off x="641684" y="255032"/>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Boletín INE - IPC Junio</a:t>
            </a:r>
          </a:p>
        </p:txBody>
      </p:sp>
      <p:sp>
        <p:nvSpPr>
          <p:cNvPr id="8" name="Rectángulo 7">
            <a:extLst>
              <a:ext uri="{FF2B5EF4-FFF2-40B4-BE49-F238E27FC236}">
                <a16:creationId xmlns:a16="http://schemas.microsoft.com/office/drawing/2014/main" id="{2B524934-B7AD-49F0-8A4E-D3464C392A27}"/>
              </a:ext>
            </a:extLst>
          </p:cNvPr>
          <p:cNvSpPr/>
          <p:nvPr/>
        </p:nvSpPr>
        <p:spPr>
          <a:xfrm>
            <a:off x="0" y="6611779"/>
            <a:ext cx="6188094" cy="246221"/>
          </a:xfrm>
          <a:prstGeom prst="rect">
            <a:avLst/>
          </a:prstGeom>
        </p:spPr>
        <p:txBody>
          <a:bodyPr wrap="square">
            <a:spAutoFit/>
          </a:bodyPr>
          <a:lstStyle/>
          <a:p>
            <a:r>
              <a:rPr lang="es-419" sz="1000" dirty="0">
                <a:latin typeface="Open Sans" panose="020B0606030504020204"/>
                <a:hlinkClick r:id="rId5"/>
              </a:rPr>
              <a:t>https://www.ine.cl/estadisticas/economia/indices-de-precio-e-inflacion/indice-de-precios-al-consumidor</a:t>
            </a:r>
            <a:endParaRPr lang="es-419" sz="1000" dirty="0">
              <a:latin typeface="Open Sans" panose="020B0606030504020204"/>
            </a:endParaRPr>
          </a:p>
        </p:txBody>
      </p:sp>
    </p:spTree>
    <p:extLst>
      <p:ext uri="{BB962C8B-B14F-4D97-AF65-F5344CB8AC3E}">
        <p14:creationId xmlns:p14="http://schemas.microsoft.com/office/powerpoint/2010/main" val="373000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B72CCA-5333-4E56-8DA2-41B75C147147}"/>
              </a:ext>
            </a:extLst>
          </p:cNvPr>
          <p:cNvPicPr>
            <a:picLocks noChangeAspect="1"/>
          </p:cNvPicPr>
          <p:nvPr/>
        </p:nvPicPr>
        <p:blipFill>
          <a:blip r:embed="rId3"/>
          <a:stretch>
            <a:fillRect/>
          </a:stretch>
        </p:blipFill>
        <p:spPr>
          <a:xfrm>
            <a:off x="243509" y="70732"/>
            <a:ext cx="8691770" cy="764567"/>
          </a:xfrm>
          <a:prstGeom prst="rect">
            <a:avLst/>
          </a:prstGeom>
        </p:spPr>
      </p:pic>
      <p:sp>
        <p:nvSpPr>
          <p:cNvPr id="6" name="Rectángulo 5">
            <a:extLst>
              <a:ext uri="{FF2B5EF4-FFF2-40B4-BE49-F238E27FC236}">
                <a16:creationId xmlns:a16="http://schemas.microsoft.com/office/drawing/2014/main" id="{DBAFE616-20EC-4504-A9C3-CB196CBD0167}"/>
              </a:ext>
            </a:extLst>
          </p:cNvPr>
          <p:cNvSpPr/>
          <p:nvPr/>
        </p:nvSpPr>
        <p:spPr>
          <a:xfrm>
            <a:off x="0" y="6487707"/>
            <a:ext cx="9144000" cy="400110"/>
          </a:xfrm>
          <a:prstGeom prst="rect">
            <a:avLst/>
          </a:prstGeom>
        </p:spPr>
        <p:txBody>
          <a:bodyPr wrap="square">
            <a:spAutoFit/>
          </a:bodyPr>
          <a:lstStyle/>
          <a:p>
            <a:r>
              <a:rPr lang="es-419" sz="1000" dirty="0">
                <a:latin typeface="Open Sans" panose="020B0606030504020204"/>
                <a:ea typeface="Source Sans Pro" panose="020B0503030403020204" pitchFamily="34" charset="0"/>
                <a:hlinkClick r:id="rId4"/>
              </a:rPr>
              <a:t>https://www.ine.cl/prensa/detalle-prensa/2020/06/05/</a:t>
            </a:r>
            <a:r>
              <a:rPr lang="es-419" sz="1000" dirty="0">
                <a:latin typeface="Open Sans" panose="020B0606030504020204"/>
                <a:ea typeface="Source Sans Pro" panose="020B0503030403020204" pitchFamily="34" charset="0"/>
                <a:hlinkClick r:id="rId5"/>
              </a:rPr>
              <a:t>ine-publica-el-primer-bolet%C3%ADn-de-ipc-automatizado-y-reduce-dr%C3%A1sticamente-tiempos-de-elaboraci%C3%B3n</a:t>
            </a:r>
            <a:endParaRPr lang="es-419" sz="1000" dirty="0">
              <a:latin typeface="Open Sans" panose="020B0606030504020204"/>
              <a:ea typeface="Source Sans Pro" panose="020B0503030403020204" pitchFamily="34" charset="0"/>
            </a:endParaRPr>
          </a:p>
        </p:txBody>
      </p:sp>
      <p:pic>
        <p:nvPicPr>
          <p:cNvPr id="15" name="Imagen 14">
            <a:extLst>
              <a:ext uri="{FF2B5EF4-FFF2-40B4-BE49-F238E27FC236}">
                <a16:creationId xmlns:a16="http://schemas.microsoft.com/office/drawing/2014/main" id="{A734BF8B-0DD8-41F1-9924-3A74F9900477}"/>
              </a:ext>
            </a:extLst>
          </p:cNvPr>
          <p:cNvPicPr>
            <a:picLocks noChangeAspect="1"/>
          </p:cNvPicPr>
          <p:nvPr/>
        </p:nvPicPr>
        <p:blipFill>
          <a:blip r:embed="rId3"/>
          <a:stretch>
            <a:fillRect/>
          </a:stretch>
        </p:blipFill>
        <p:spPr>
          <a:xfrm>
            <a:off x="243509" y="140305"/>
            <a:ext cx="8691770" cy="764567"/>
          </a:xfrm>
          <a:prstGeom prst="rect">
            <a:avLst/>
          </a:prstGeom>
        </p:spPr>
      </p:pic>
      <p:pic>
        <p:nvPicPr>
          <p:cNvPr id="20" name="Imagen 19">
            <a:extLst>
              <a:ext uri="{FF2B5EF4-FFF2-40B4-BE49-F238E27FC236}">
                <a16:creationId xmlns:a16="http://schemas.microsoft.com/office/drawing/2014/main" id="{EA5A903C-CB86-45EB-A833-8A1E7A209D97}"/>
              </a:ext>
            </a:extLst>
          </p:cNvPr>
          <p:cNvPicPr>
            <a:picLocks noChangeAspect="1"/>
          </p:cNvPicPr>
          <p:nvPr/>
        </p:nvPicPr>
        <p:blipFill>
          <a:blip r:embed="rId6"/>
          <a:stretch>
            <a:fillRect/>
          </a:stretch>
        </p:blipFill>
        <p:spPr>
          <a:xfrm>
            <a:off x="243509" y="1040423"/>
            <a:ext cx="8691770" cy="5039291"/>
          </a:xfrm>
          <a:prstGeom prst="rect">
            <a:avLst/>
          </a:prstGeom>
        </p:spPr>
      </p:pic>
      <p:sp>
        <p:nvSpPr>
          <p:cNvPr id="21" name="Rectángulo 20">
            <a:extLst>
              <a:ext uri="{FF2B5EF4-FFF2-40B4-BE49-F238E27FC236}">
                <a16:creationId xmlns:a16="http://schemas.microsoft.com/office/drawing/2014/main" id="{5B82AAE2-DDBF-498F-9482-5058382A3314}"/>
              </a:ext>
            </a:extLst>
          </p:cNvPr>
          <p:cNvSpPr/>
          <p:nvPr/>
        </p:nvSpPr>
        <p:spPr>
          <a:xfrm>
            <a:off x="2544417" y="1049652"/>
            <a:ext cx="4343400" cy="221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Rectángulo 21">
            <a:extLst>
              <a:ext uri="{FF2B5EF4-FFF2-40B4-BE49-F238E27FC236}">
                <a16:creationId xmlns:a16="http://schemas.microsoft.com/office/drawing/2014/main" id="{700EE091-48BE-4B8B-9E6A-50E3BD4AA9FA}"/>
              </a:ext>
            </a:extLst>
          </p:cNvPr>
          <p:cNvSpPr/>
          <p:nvPr/>
        </p:nvSpPr>
        <p:spPr>
          <a:xfrm>
            <a:off x="1788095" y="3505470"/>
            <a:ext cx="5923723" cy="293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3" name="Rectángulo 22">
            <a:extLst>
              <a:ext uri="{FF2B5EF4-FFF2-40B4-BE49-F238E27FC236}">
                <a16:creationId xmlns:a16="http://schemas.microsoft.com/office/drawing/2014/main" id="{6F450DDE-3E3E-46A4-9390-B590D3FDBB85}"/>
              </a:ext>
            </a:extLst>
          </p:cNvPr>
          <p:cNvSpPr/>
          <p:nvPr/>
        </p:nvSpPr>
        <p:spPr>
          <a:xfrm>
            <a:off x="243509" y="5276594"/>
            <a:ext cx="8691770" cy="822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57741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D2751AE-EE36-4A83-91E0-8A1DB22BED4C}"/>
              </a:ext>
            </a:extLst>
          </p:cNvPr>
          <p:cNvPicPr>
            <a:picLocks noChangeAspect="1"/>
          </p:cNvPicPr>
          <p:nvPr/>
        </p:nvPicPr>
        <p:blipFill>
          <a:blip r:embed="rId3"/>
          <a:stretch>
            <a:fillRect/>
          </a:stretch>
        </p:blipFill>
        <p:spPr>
          <a:xfrm>
            <a:off x="881347" y="1493144"/>
            <a:ext cx="2459483" cy="3167131"/>
          </a:xfrm>
          <a:prstGeom prst="rect">
            <a:avLst/>
          </a:prstGeom>
          <a:ln>
            <a:solidFill>
              <a:schemeClr val="tx1"/>
            </a:solidFill>
          </a:ln>
        </p:spPr>
      </p:pic>
      <p:sp>
        <p:nvSpPr>
          <p:cNvPr id="8" name="CuadroTexto 7">
            <a:extLst>
              <a:ext uri="{FF2B5EF4-FFF2-40B4-BE49-F238E27FC236}">
                <a16:creationId xmlns:a16="http://schemas.microsoft.com/office/drawing/2014/main" id="{F15E5A1F-5858-4888-8BB1-F22072C62180}"/>
              </a:ext>
            </a:extLst>
          </p:cNvPr>
          <p:cNvSpPr txBox="1"/>
          <p:nvPr/>
        </p:nvSpPr>
        <p:spPr>
          <a:xfrm>
            <a:off x="641684" y="214466"/>
            <a:ext cx="8201290"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Minutas automatizadas</a:t>
            </a:r>
          </a:p>
        </p:txBody>
      </p:sp>
      <p:sp>
        <p:nvSpPr>
          <p:cNvPr id="9" name="Título 2">
            <a:extLst>
              <a:ext uri="{FF2B5EF4-FFF2-40B4-BE49-F238E27FC236}">
                <a16:creationId xmlns:a16="http://schemas.microsoft.com/office/drawing/2014/main" id="{CB3DC8C5-CA67-48AB-8A17-DF2A95F3B0AE}"/>
              </a:ext>
            </a:extLst>
          </p:cNvPr>
          <p:cNvSpPr>
            <a:spLocks noGrp="1"/>
          </p:cNvSpPr>
          <p:nvPr>
            <p:ph type="title"/>
          </p:nvPr>
        </p:nvSpPr>
        <p:spPr>
          <a:xfrm>
            <a:off x="641684" y="639907"/>
            <a:ext cx="8766773" cy="532182"/>
          </a:xfrm>
        </p:spPr>
        <p:txBody>
          <a:bodyPr/>
          <a:lstStyle/>
          <a:p>
            <a:r>
              <a:rPr lang="es-419" sz="2500" b="0" dirty="0"/>
              <a:t>A lo que queremos llegar</a:t>
            </a:r>
            <a:endParaRPr lang="es-CL" sz="2500" b="0" dirty="0"/>
          </a:p>
        </p:txBody>
      </p:sp>
      <p:pic>
        <p:nvPicPr>
          <p:cNvPr id="5" name="Imagen 4">
            <a:extLst>
              <a:ext uri="{FF2B5EF4-FFF2-40B4-BE49-F238E27FC236}">
                <a16:creationId xmlns:a16="http://schemas.microsoft.com/office/drawing/2014/main" id="{15BDED71-2961-406D-B321-873D1671DD5A}"/>
              </a:ext>
            </a:extLst>
          </p:cNvPr>
          <p:cNvPicPr>
            <a:picLocks noChangeAspect="1"/>
          </p:cNvPicPr>
          <p:nvPr/>
        </p:nvPicPr>
        <p:blipFill>
          <a:blip r:embed="rId4"/>
          <a:stretch>
            <a:fillRect/>
          </a:stretch>
        </p:blipFill>
        <p:spPr>
          <a:xfrm>
            <a:off x="2565587" y="3262931"/>
            <a:ext cx="2459483" cy="3178353"/>
          </a:xfrm>
          <a:prstGeom prst="rect">
            <a:avLst/>
          </a:prstGeom>
          <a:ln>
            <a:solidFill>
              <a:schemeClr val="tx1"/>
            </a:solidFill>
          </a:ln>
        </p:spPr>
      </p:pic>
      <p:pic>
        <p:nvPicPr>
          <p:cNvPr id="6" name="Imagen 5">
            <a:extLst>
              <a:ext uri="{FF2B5EF4-FFF2-40B4-BE49-F238E27FC236}">
                <a16:creationId xmlns:a16="http://schemas.microsoft.com/office/drawing/2014/main" id="{F015215A-66B4-4631-A3EC-FF63D095C7C9}"/>
              </a:ext>
            </a:extLst>
          </p:cNvPr>
          <p:cNvPicPr>
            <a:picLocks noChangeAspect="1"/>
          </p:cNvPicPr>
          <p:nvPr/>
        </p:nvPicPr>
        <p:blipFill>
          <a:blip r:embed="rId5"/>
          <a:stretch>
            <a:fillRect/>
          </a:stretch>
        </p:blipFill>
        <p:spPr>
          <a:xfrm>
            <a:off x="4168835" y="1480930"/>
            <a:ext cx="2459483" cy="3178353"/>
          </a:xfrm>
          <a:prstGeom prst="rect">
            <a:avLst/>
          </a:prstGeom>
          <a:ln>
            <a:solidFill>
              <a:schemeClr val="tx1"/>
            </a:solidFill>
          </a:ln>
        </p:spPr>
      </p:pic>
      <p:pic>
        <p:nvPicPr>
          <p:cNvPr id="7" name="Imagen 6">
            <a:extLst>
              <a:ext uri="{FF2B5EF4-FFF2-40B4-BE49-F238E27FC236}">
                <a16:creationId xmlns:a16="http://schemas.microsoft.com/office/drawing/2014/main" id="{5E64D08E-4A8F-419F-91E9-D8637AC55767}"/>
              </a:ext>
            </a:extLst>
          </p:cNvPr>
          <p:cNvPicPr>
            <a:picLocks noChangeAspect="1"/>
          </p:cNvPicPr>
          <p:nvPr/>
        </p:nvPicPr>
        <p:blipFill>
          <a:blip r:embed="rId6"/>
          <a:stretch>
            <a:fillRect/>
          </a:stretch>
        </p:blipFill>
        <p:spPr>
          <a:xfrm>
            <a:off x="5803170" y="3262930"/>
            <a:ext cx="2459483" cy="3178353"/>
          </a:xfrm>
          <a:prstGeom prst="rect">
            <a:avLst/>
          </a:prstGeom>
          <a:ln>
            <a:solidFill>
              <a:schemeClr val="tx1"/>
            </a:solidFill>
          </a:ln>
        </p:spPr>
      </p:pic>
    </p:spTree>
    <p:extLst>
      <p:ext uri="{BB962C8B-B14F-4D97-AF65-F5344CB8AC3E}">
        <p14:creationId xmlns:p14="http://schemas.microsoft.com/office/powerpoint/2010/main" val="269516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07694466-489C-4286-B15F-C00B12671C31}"/>
              </a:ext>
            </a:extLst>
          </p:cNvPr>
          <p:cNvSpPr txBox="1"/>
          <p:nvPr/>
        </p:nvSpPr>
        <p:spPr>
          <a:xfrm>
            <a:off x="641684" y="214466"/>
            <a:ext cx="8201290"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Minutas automatizadas</a:t>
            </a:r>
          </a:p>
        </p:txBody>
      </p:sp>
      <p:sp>
        <p:nvSpPr>
          <p:cNvPr id="11" name="Título 2">
            <a:extLst>
              <a:ext uri="{FF2B5EF4-FFF2-40B4-BE49-F238E27FC236}">
                <a16:creationId xmlns:a16="http://schemas.microsoft.com/office/drawing/2014/main" id="{AF2F1A38-F570-430E-BFC2-F0D60C46090B}"/>
              </a:ext>
            </a:extLst>
          </p:cNvPr>
          <p:cNvSpPr>
            <a:spLocks noGrp="1"/>
          </p:cNvSpPr>
          <p:nvPr>
            <p:ph type="title"/>
          </p:nvPr>
        </p:nvSpPr>
        <p:spPr>
          <a:xfrm>
            <a:off x="641684" y="639907"/>
            <a:ext cx="8766773" cy="532182"/>
          </a:xfrm>
        </p:spPr>
        <p:txBody>
          <a:bodyPr/>
          <a:lstStyle/>
          <a:p>
            <a:r>
              <a:rPr lang="es-419" sz="2500" b="0" dirty="0"/>
              <a:t>Por lo que tenemos que pasar</a:t>
            </a:r>
            <a:endParaRPr lang="es-CL" sz="2500" b="0" dirty="0"/>
          </a:p>
        </p:txBody>
      </p:sp>
      <p:pic>
        <p:nvPicPr>
          <p:cNvPr id="3" name="Imagen 2">
            <a:extLst>
              <a:ext uri="{FF2B5EF4-FFF2-40B4-BE49-F238E27FC236}">
                <a16:creationId xmlns:a16="http://schemas.microsoft.com/office/drawing/2014/main" id="{D9B9B735-7834-420F-8245-B47F51C1EAEC}"/>
              </a:ext>
            </a:extLst>
          </p:cNvPr>
          <p:cNvPicPr>
            <a:picLocks noChangeAspect="1"/>
          </p:cNvPicPr>
          <p:nvPr/>
        </p:nvPicPr>
        <p:blipFill>
          <a:blip r:embed="rId3"/>
          <a:stretch>
            <a:fillRect/>
          </a:stretch>
        </p:blipFill>
        <p:spPr>
          <a:xfrm>
            <a:off x="360345" y="1754585"/>
            <a:ext cx="4115972" cy="2466277"/>
          </a:xfrm>
          <a:prstGeom prst="rect">
            <a:avLst/>
          </a:prstGeom>
          <a:ln>
            <a:solidFill>
              <a:schemeClr val="tx1"/>
            </a:solidFill>
          </a:ln>
        </p:spPr>
      </p:pic>
      <p:pic>
        <p:nvPicPr>
          <p:cNvPr id="10" name="Imagen 9">
            <a:extLst>
              <a:ext uri="{FF2B5EF4-FFF2-40B4-BE49-F238E27FC236}">
                <a16:creationId xmlns:a16="http://schemas.microsoft.com/office/drawing/2014/main" id="{8954F556-5035-475C-AC49-0887EA8B86E0}"/>
              </a:ext>
            </a:extLst>
          </p:cNvPr>
          <p:cNvPicPr>
            <a:picLocks noChangeAspect="1"/>
          </p:cNvPicPr>
          <p:nvPr/>
        </p:nvPicPr>
        <p:blipFill>
          <a:blip r:embed="rId4"/>
          <a:stretch>
            <a:fillRect/>
          </a:stretch>
        </p:blipFill>
        <p:spPr>
          <a:xfrm>
            <a:off x="2606416" y="3786013"/>
            <a:ext cx="4271826" cy="2546008"/>
          </a:xfrm>
          <a:prstGeom prst="rect">
            <a:avLst/>
          </a:prstGeom>
          <a:ln>
            <a:solidFill>
              <a:schemeClr val="tx1"/>
            </a:solidFill>
          </a:ln>
        </p:spPr>
      </p:pic>
      <p:pic>
        <p:nvPicPr>
          <p:cNvPr id="4" name="Imagen 3">
            <a:extLst>
              <a:ext uri="{FF2B5EF4-FFF2-40B4-BE49-F238E27FC236}">
                <a16:creationId xmlns:a16="http://schemas.microsoft.com/office/drawing/2014/main" id="{97B960F0-0964-426B-9C06-A528AB2297A6}"/>
              </a:ext>
            </a:extLst>
          </p:cNvPr>
          <p:cNvPicPr>
            <a:picLocks noChangeAspect="1"/>
          </p:cNvPicPr>
          <p:nvPr/>
        </p:nvPicPr>
        <p:blipFill>
          <a:blip r:embed="rId5"/>
          <a:stretch>
            <a:fillRect/>
          </a:stretch>
        </p:blipFill>
        <p:spPr>
          <a:xfrm>
            <a:off x="4661120" y="1754585"/>
            <a:ext cx="4122535" cy="2466277"/>
          </a:xfrm>
          <a:prstGeom prst="rect">
            <a:avLst/>
          </a:prstGeom>
          <a:ln>
            <a:solidFill>
              <a:schemeClr val="tx1"/>
            </a:solidFill>
          </a:ln>
        </p:spPr>
      </p:pic>
    </p:spTree>
    <p:extLst>
      <p:ext uri="{BB962C8B-B14F-4D97-AF65-F5344CB8AC3E}">
        <p14:creationId xmlns:p14="http://schemas.microsoft.com/office/powerpoint/2010/main" val="143338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41684" y="454467"/>
            <a:ext cx="6188094" cy="584775"/>
          </a:xfrm>
          <a:prstGeom prst="rect">
            <a:avLst/>
          </a:prstGeom>
          <a:noFill/>
        </p:spPr>
        <p:txBody>
          <a:bodyPr wrap="square" rtlCol="0">
            <a:spAutoFit/>
          </a:bodyPr>
          <a:lstStyle/>
          <a:p>
            <a:r>
              <a:rPr lang="es-ES" sz="3200" b="1" dirty="0">
                <a:solidFill>
                  <a:srgbClr val="41567F"/>
                </a:solidFill>
                <a:latin typeface="Source Sans Pro" charset="0"/>
                <a:ea typeface="Source Sans Pro" charset="0"/>
                <a:cs typeface="Source Sans Pro" charset="0"/>
              </a:rPr>
              <a:t>¿Qué es       ?</a:t>
            </a:r>
          </a:p>
        </p:txBody>
      </p:sp>
      <p:sp>
        <p:nvSpPr>
          <p:cNvPr id="4" name="CuadroTexto 3"/>
          <p:cNvSpPr txBox="1"/>
          <p:nvPr/>
        </p:nvSpPr>
        <p:spPr>
          <a:xfrm>
            <a:off x="641684" y="1502561"/>
            <a:ext cx="7175222" cy="3877985"/>
          </a:xfrm>
          <a:prstGeom prst="rect">
            <a:avLst/>
          </a:prstGeom>
          <a:noFill/>
        </p:spPr>
        <p:txBody>
          <a:bodyPr wrap="square" rtlCol="0">
            <a:spAutoFit/>
          </a:bodyPr>
          <a:lstStyle/>
          <a:p>
            <a:r>
              <a:rPr lang="es-ES_tradnl" sz="2200" b="1" dirty="0">
                <a:solidFill>
                  <a:srgbClr val="C67373"/>
                </a:solidFill>
                <a:latin typeface="Source Sans Pro"/>
                <a:ea typeface="Open Sans" charset="0"/>
                <a:cs typeface="Open Sans" charset="0"/>
              </a:rPr>
              <a:t>Lenguaje y plataforma </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Lenguaje y ambiente de programación estadística</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Herramienta de visualización de datos</a:t>
            </a:r>
          </a:p>
          <a:p>
            <a:pPr marL="742928" lvl="1" indent="-285750">
              <a:buFont typeface="Arial" panose="020B0604020202020204" pitchFamily="34" charset="0"/>
              <a:buChar char="•"/>
            </a:pPr>
            <a:r>
              <a:rPr lang="es-ES_tradnl" u="sng" dirty="0">
                <a:solidFill>
                  <a:srgbClr val="41567F"/>
                </a:solidFill>
                <a:latin typeface="Open Sans" charset="0"/>
                <a:ea typeface="Open Sans" charset="0"/>
                <a:cs typeface="Open Sans" charset="0"/>
              </a:rPr>
              <a:t>Gratuito</a:t>
            </a:r>
          </a:p>
          <a:p>
            <a:endParaRPr lang="es-ES_tradnl" dirty="0">
              <a:solidFill>
                <a:srgbClr val="41567F"/>
              </a:solidFill>
              <a:latin typeface="Open Sans" charset="0"/>
              <a:ea typeface="Open Sans" charset="0"/>
              <a:cs typeface="Open Sans" charset="0"/>
            </a:endParaRPr>
          </a:p>
          <a:p>
            <a:r>
              <a:rPr lang="es-ES_tradnl" sz="2200" b="1" dirty="0">
                <a:solidFill>
                  <a:srgbClr val="C67373"/>
                </a:solidFill>
                <a:latin typeface="Source Sans Pro"/>
                <a:ea typeface="Open Sans" charset="0"/>
                <a:cs typeface="Open Sans" charset="0"/>
              </a:rPr>
              <a:t>Ecosistema</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Muchas aplicaciones e integraciones con otras plataformas</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15.000+ librerías gratuitas disponibles</a:t>
            </a:r>
          </a:p>
          <a:p>
            <a:endParaRPr lang="es-ES_tradnl" dirty="0">
              <a:solidFill>
                <a:srgbClr val="41567F"/>
              </a:solidFill>
              <a:latin typeface="Open Sans" charset="0"/>
              <a:ea typeface="Open Sans" charset="0"/>
              <a:cs typeface="Open Sans" charset="0"/>
            </a:endParaRPr>
          </a:p>
          <a:p>
            <a:r>
              <a:rPr lang="es-ES_tradnl" sz="2200" b="1" dirty="0">
                <a:solidFill>
                  <a:srgbClr val="C67373"/>
                </a:solidFill>
                <a:latin typeface="Source Sans Pro"/>
                <a:ea typeface="Open Sans" charset="0"/>
                <a:cs typeface="Open Sans" charset="0"/>
              </a:rPr>
              <a:t>Comunidad</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Millones de usuarios</a:t>
            </a:r>
          </a:p>
          <a:p>
            <a:pPr marL="742928" lvl="1" indent="-285750">
              <a:buFont typeface="Arial" panose="020B0604020202020204" pitchFamily="34" charset="0"/>
              <a:buChar char="•"/>
            </a:pPr>
            <a:r>
              <a:rPr lang="es-ES_tradnl" dirty="0">
                <a:solidFill>
                  <a:srgbClr val="41567F"/>
                </a:solidFill>
                <a:latin typeface="Open Sans" charset="0"/>
                <a:ea typeface="Open Sans" charset="0"/>
                <a:cs typeface="Open Sans" charset="0"/>
              </a:rPr>
              <a:t>Muchos y diversos grupos de usuarios a nivel mundial</a:t>
            </a:r>
            <a:br>
              <a:rPr lang="es-ES_tradnl" dirty="0">
                <a:solidFill>
                  <a:srgbClr val="41567F"/>
                </a:solidFill>
              </a:rPr>
            </a:br>
            <a:endParaRPr lang="es-ES_tradnl" dirty="0">
              <a:solidFill>
                <a:srgbClr val="41567F"/>
              </a:solidFill>
            </a:endParaRPr>
          </a:p>
        </p:txBody>
      </p:sp>
      <p:pic>
        <p:nvPicPr>
          <p:cNvPr id="3078" name="Picture 6" descr="Resultado de imagen de R programming logo no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206" y="365762"/>
            <a:ext cx="714002" cy="71400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092823" y="6161061"/>
            <a:ext cx="2958353" cy="369332"/>
          </a:xfrm>
          <a:prstGeom prst="rect">
            <a:avLst/>
          </a:prstGeom>
          <a:noFill/>
        </p:spPr>
        <p:txBody>
          <a:bodyPr wrap="square" rtlCol="0">
            <a:spAutoFit/>
          </a:bodyPr>
          <a:lstStyle/>
          <a:p>
            <a:pPr algn="ctr"/>
            <a:r>
              <a:rPr lang="es-CL" dirty="0">
                <a:latin typeface="Open Sans" panose="020B0606030504020204" pitchFamily="34" charset="0"/>
                <a:ea typeface="Open Sans" panose="020B0606030504020204" pitchFamily="34" charset="0"/>
                <a:cs typeface="Open Sans" panose="020B0606030504020204" pitchFamily="34" charset="0"/>
                <a:hlinkClick r:id="rId3"/>
              </a:rPr>
              <a:t>https://www.r-project.org/</a:t>
            </a:r>
            <a:endParaRPr lang="es-CL"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25793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23610</TotalTime>
  <Words>1345</Words>
  <Application>Microsoft Office PowerPoint</Application>
  <PresentationFormat>Presentación en pantalla (4:3)</PresentationFormat>
  <Paragraphs>176</Paragraphs>
  <Slides>37</Slides>
  <Notes>14</Notes>
  <HiddenSlides>4</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Arial</vt:lpstr>
      <vt:lpstr>Calibri</vt:lpstr>
      <vt:lpstr>Calibri Light</vt:lpstr>
      <vt:lpstr>Courier New</vt:lpstr>
      <vt:lpstr>Open Sans</vt:lpstr>
      <vt:lpstr>Source Sans Pro</vt:lpstr>
      <vt:lpstr>Source Sans Pro Semibold</vt:lpstr>
      <vt:lpstr>Tema de Office</vt:lpstr>
      <vt:lpstr>Automatización de reportes (y un poco más) con R</vt:lpstr>
      <vt:lpstr>Presentación de PowerPoint</vt:lpstr>
      <vt:lpstr>Presentación de PowerPoint</vt:lpstr>
      <vt:lpstr>Presentación de PowerPoint</vt:lpstr>
      <vt:lpstr>Presentación de PowerPoint</vt:lpstr>
      <vt:lpstr>Presentación de PowerPoint</vt:lpstr>
      <vt:lpstr>A lo que queremos llegar</vt:lpstr>
      <vt:lpstr>Por lo que tenemos que pasar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Ejemplo</vt:lpstr>
      <vt:lpstr>Presentación de PowerPoint</vt:lpstr>
      <vt:lpstr>Presentación de PowerPoint</vt:lpstr>
      <vt:lpstr>Presentación de PowerPoint</vt:lpstr>
      <vt:lpstr>Presentación de PowerPoint</vt:lpstr>
      <vt:lpstr>Demostración</vt:lpstr>
      <vt:lpstr>Presentación de PowerPoint</vt:lpstr>
      <vt:lpstr>Presentación de PowerPoint</vt:lpstr>
      <vt:lpstr>Presentación de PowerPoint</vt:lpstr>
      <vt:lpstr>Presentación de PowerPoint</vt:lpstr>
      <vt:lpstr>Presentación de PowerPoint</vt:lpstr>
      <vt:lpstr>Presentación de PowerPoint</vt:lpstr>
      <vt:lpstr>Automatización de reportes (y un poco más) con R</vt:lpstr>
      <vt:lpstr>Presentación de PowerPoint</vt:lpstr>
    </vt:vector>
  </TitlesOfParts>
  <Company>sma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 patricio</dc:creator>
  <cp:lastModifiedBy>Pablo Aguirre Hormann</cp:lastModifiedBy>
  <cp:revision>2938</cp:revision>
  <cp:lastPrinted>2018-03-01T12:14:24Z</cp:lastPrinted>
  <dcterms:created xsi:type="dcterms:W3CDTF">2016-01-29T15:31:18Z</dcterms:created>
  <dcterms:modified xsi:type="dcterms:W3CDTF">2020-06-09T21:42:44Z</dcterms:modified>
</cp:coreProperties>
</file>